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diagrams/layout5.xml" ContentType="application/vnd.openxmlformats-officedocument.drawingml.diagramLayout+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Default Extension="doc" ContentType="application/msword"/>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Default Extension="jpeg" ContentType="image/jpeg"/>
  <Default Extension="emf" ContentType="image/x-emf"/>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diagrams/layout4.xml" ContentType="application/vnd.openxmlformats-officedocument.drawingml.diagramLayout+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diagrams/data5.xml" ContentType="application/vnd.openxmlformats-officedocument.drawingml.diagramData+xml"/>
  <Override PartName="/ppt/notesSlides/notesSlide31.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diagrams/layout3.xml" ContentType="application/vnd.openxmlformats-officedocument.drawingml.diagramLayout+xml"/>
  <Override PartName="/ppt/notesSlides/notesSlide21.xml" ContentType="application/vnd.openxmlformats-officedocument.presentationml.notesSlide+xml"/>
  <Override PartName="/ppt/diagrams/data4.xml" ContentType="application/vnd.openxmlformats-officedocument.drawingml.diagramData+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4014" r:id="rId2"/>
  </p:sldMasterIdLst>
  <p:notesMasterIdLst>
    <p:notesMasterId r:id="rId40"/>
  </p:notesMasterIdLst>
  <p:handoutMasterIdLst>
    <p:handoutMasterId r:id="rId41"/>
  </p:handoutMasterIdLst>
  <p:sldIdLst>
    <p:sldId id="438" r:id="rId3"/>
    <p:sldId id="322" r:id="rId4"/>
    <p:sldId id="439" r:id="rId5"/>
    <p:sldId id="417" r:id="rId6"/>
    <p:sldId id="419" r:id="rId7"/>
    <p:sldId id="328" r:id="rId8"/>
    <p:sldId id="429" r:id="rId9"/>
    <p:sldId id="380" r:id="rId10"/>
    <p:sldId id="320" r:id="rId11"/>
    <p:sldId id="441" r:id="rId12"/>
    <p:sldId id="442" r:id="rId13"/>
    <p:sldId id="443" r:id="rId14"/>
    <p:sldId id="383" r:id="rId15"/>
    <p:sldId id="446" r:id="rId16"/>
    <p:sldId id="447" r:id="rId17"/>
    <p:sldId id="455" r:id="rId18"/>
    <p:sldId id="448" r:id="rId19"/>
    <p:sldId id="445" r:id="rId20"/>
    <p:sldId id="452" r:id="rId21"/>
    <p:sldId id="381" r:id="rId22"/>
    <p:sldId id="422" r:id="rId23"/>
    <p:sldId id="449" r:id="rId24"/>
    <p:sldId id="416" r:id="rId25"/>
    <p:sldId id="405" r:id="rId26"/>
    <p:sldId id="407" r:id="rId27"/>
    <p:sldId id="409" r:id="rId28"/>
    <p:sldId id="437" r:id="rId29"/>
    <p:sldId id="369" r:id="rId30"/>
    <p:sldId id="450" r:id="rId31"/>
    <p:sldId id="389" r:id="rId32"/>
    <p:sldId id="388" r:id="rId33"/>
    <p:sldId id="413" r:id="rId34"/>
    <p:sldId id="397" r:id="rId35"/>
    <p:sldId id="370" r:id="rId36"/>
    <p:sldId id="371" r:id="rId37"/>
    <p:sldId id="454" r:id="rId38"/>
    <p:sldId id="428" r:id="rId39"/>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mn-ea"/>
        <a:cs typeface="Arial" pitchFamily="34" charset="0"/>
      </a:defRPr>
    </a:lvl5pPr>
    <a:lvl6pPr marL="2286000" algn="l" defTabSz="914400" rtl="0" eaLnBrk="1" latinLnBrk="0" hangingPunct="1">
      <a:defRPr sz="2400" kern="1200">
        <a:solidFill>
          <a:schemeClr val="tx1"/>
        </a:solidFill>
        <a:latin typeface="Arial" pitchFamily="34" charset="0"/>
        <a:ea typeface="+mn-ea"/>
        <a:cs typeface="Arial" pitchFamily="34" charset="0"/>
      </a:defRPr>
    </a:lvl6pPr>
    <a:lvl7pPr marL="2743200" algn="l" defTabSz="914400" rtl="0" eaLnBrk="1" latinLnBrk="0" hangingPunct="1">
      <a:defRPr sz="2400" kern="1200">
        <a:solidFill>
          <a:schemeClr val="tx1"/>
        </a:solidFill>
        <a:latin typeface="Arial" pitchFamily="34" charset="0"/>
        <a:ea typeface="+mn-ea"/>
        <a:cs typeface="Arial" pitchFamily="34" charset="0"/>
      </a:defRPr>
    </a:lvl7pPr>
    <a:lvl8pPr marL="3200400" algn="l" defTabSz="914400" rtl="0" eaLnBrk="1" latinLnBrk="0" hangingPunct="1">
      <a:defRPr sz="2400" kern="1200">
        <a:solidFill>
          <a:schemeClr val="tx1"/>
        </a:solidFill>
        <a:latin typeface="Arial" pitchFamily="34" charset="0"/>
        <a:ea typeface="+mn-ea"/>
        <a:cs typeface="Arial" pitchFamily="34" charset="0"/>
      </a:defRPr>
    </a:lvl8pPr>
    <a:lvl9pPr marL="3657600" algn="l" defTabSz="914400" rtl="0" eaLnBrk="1" latinLnBrk="0" hangingPunct="1">
      <a:defRPr sz="2400"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CC"/>
    <a:srgbClr val="FF9999"/>
    <a:srgbClr val="CCFF99"/>
    <a:srgbClr val="FF3300"/>
    <a:srgbClr val="FFFFCC"/>
    <a:srgbClr val="E4FFC9"/>
    <a:srgbClr val="EAEAEA"/>
    <a:srgbClr val="F8F8F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napVertSplitter="1" vertBarState="minimized" horzBarState="maximized">
    <p:restoredLeft sz="15567" autoAdjust="0"/>
    <p:restoredTop sz="64405" autoAdjust="0"/>
  </p:normalViewPr>
  <p:slideViewPr>
    <p:cSldViewPr snapToGrid="0">
      <p:cViewPr varScale="1">
        <p:scale>
          <a:sx n="185" d="100"/>
          <a:sy n="185" d="100"/>
        </p:scale>
        <p:origin x="-2190" y="-84"/>
      </p:cViewPr>
      <p:guideLst>
        <p:guide orient="horz" pos="2160"/>
        <p:guide pos="287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32" d="100"/>
          <a:sy n="132" d="100"/>
        </p:scale>
        <p:origin x="-4500" y="-102"/>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72B35F9C-96CD-4F21-989B-DDA042E4D6A2}" type="presOf" srcId="{183C4D7A-51E5-9D4A-8722-B033BB650077}" destId="{A2D8B243-9861-CB4C-9DC9-4D3970B797C1}" srcOrd="0" destOrd="0" presId="urn:microsoft.com/office/officeart/2005/8/layout/equation1"/>
    <dgm:cxn modelId="{05A13B67-84B7-4728-BB2D-22EBD2D13116}" type="presOf" srcId="{E5FC7AF9-8C95-6A4C-A8DE-6C8A4D1F9430}" destId="{8C6BBD0A-341D-F448-AE4B-11C0CE9949B8}" srcOrd="0" destOrd="0" presId="urn:microsoft.com/office/officeart/2005/8/layout/equation1"/>
    <dgm:cxn modelId="{830D1076-7BC4-4A87-A0A0-D643B9E8BFD9}" type="presOf" srcId="{B21C862C-BCF1-F544-BD07-29CD2C2ABB4C}" destId="{53655511-3EA9-E24B-ADA6-7E53EB5D5B44}" srcOrd="0" destOrd="0" presId="urn:microsoft.com/office/officeart/2005/8/layout/equation1"/>
    <dgm:cxn modelId="{A859DD93-D3DB-EE47-AF2C-3AE2A1C64ADE}" srcId="{B21C862C-BCF1-F544-BD07-29CD2C2ABB4C}" destId="{76B5C694-B853-0246-BCA0-5E7F2433D535}" srcOrd="0" destOrd="0" parTransId="{801AEFB9-0C88-9441-96CF-AF5BFC1EBEF5}" sibTransId="{183C4D7A-51E5-9D4A-8722-B033BB650077}"/>
    <dgm:cxn modelId="{D3DE44FA-10E7-F046-86D1-CADEC74FA151}" srcId="{B21C862C-BCF1-F544-BD07-29CD2C2ABB4C}" destId="{D407CFE4-E8FB-E245-AFDB-410BA6680B55}" srcOrd="3" destOrd="0" parTransId="{63A5B640-28A9-4245-A4B1-847B36561837}" sibTransId="{9E24F64D-6F4B-104E-AFE9-474A52F929E9}"/>
    <dgm:cxn modelId="{F343F402-BE3A-4C34-AF0C-F33CFAD923FF}" type="presOf" srcId="{BE52F91F-FC70-D84E-8B56-57DD33F1959A}" destId="{FB9B2694-C9DD-5F41-AEF5-FE06D207342C}" srcOrd="0" destOrd="0" presId="urn:microsoft.com/office/officeart/2005/8/layout/equation1"/>
    <dgm:cxn modelId="{210D6CDD-DF13-4B1B-917F-A7C5CF1AC83B}" type="presOf" srcId="{F32F0913-A3AF-1446-B5C2-B320E756F7AD}" destId="{43B7E150-48FC-BF4A-9779-A59569998339}" srcOrd="0" destOrd="0" presId="urn:microsoft.com/office/officeart/2005/8/layout/equation1"/>
    <dgm:cxn modelId="{19C0FF9D-07D0-4FE4-B65C-62D01D5B838A}" type="presOf" srcId="{76B5C694-B853-0246-BCA0-5E7F2433D535}" destId="{0472C170-12DA-B143-AD1C-711D1168B5FF}" srcOrd="0" destOrd="0" presId="urn:microsoft.com/office/officeart/2005/8/layout/equation1"/>
    <dgm:cxn modelId="{5CC2EE98-297E-48BE-9E50-261CE465175B}" type="presOf" srcId="{D407CFE4-E8FB-E245-AFDB-410BA6680B55}" destId="{8550BC7D-E478-6C47-BCD8-EB8C32D6A82C}"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AA640E64-E9A5-E341-8408-98C2F50914F5}" srcId="{B21C862C-BCF1-F544-BD07-29CD2C2ABB4C}" destId="{C17C9D10-EE76-7640-A94C-D94C87A3F6C3}" srcOrd="1" destOrd="0" parTransId="{0560CC31-E729-BD4E-BD8F-5B96B33D1674}" sibTransId="{F32F0913-A3AF-1446-B5C2-B320E756F7AD}"/>
    <dgm:cxn modelId="{F548D2C8-DA44-40DA-9C71-E5C0BA781905}" type="presOf" srcId="{C17C9D10-EE76-7640-A94C-D94C87A3F6C3}" destId="{A9C6362F-FD2C-A44B-8412-4E042722523A}" srcOrd="0" destOrd="0" presId="urn:microsoft.com/office/officeart/2005/8/layout/equation1"/>
    <dgm:cxn modelId="{044A8440-4C72-4021-BC60-9CE6018B1B4B}" type="presParOf" srcId="{53655511-3EA9-E24B-ADA6-7E53EB5D5B44}" destId="{0472C170-12DA-B143-AD1C-711D1168B5FF}" srcOrd="0" destOrd="0" presId="urn:microsoft.com/office/officeart/2005/8/layout/equation1"/>
    <dgm:cxn modelId="{344FD9B0-089A-433E-B39C-F80C5E747248}" type="presParOf" srcId="{53655511-3EA9-E24B-ADA6-7E53EB5D5B44}" destId="{0A08B234-ABF7-DB43-A58C-B3C0794EAE49}" srcOrd="1" destOrd="0" presId="urn:microsoft.com/office/officeart/2005/8/layout/equation1"/>
    <dgm:cxn modelId="{479B7FA2-13E9-45FE-A811-2490B7CF448E}" type="presParOf" srcId="{53655511-3EA9-E24B-ADA6-7E53EB5D5B44}" destId="{A2D8B243-9861-CB4C-9DC9-4D3970B797C1}" srcOrd="2" destOrd="0" presId="urn:microsoft.com/office/officeart/2005/8/layout/equation1"/>
    <dgm:cxn modelId="{062CB348-71FA-41C6-B6E7-C0A73E1DA429}" type="presParOf" srcId="{53655511-3EA9-E24B-ADA6-7E53EB5D5B44}" destId="{EDB500EE-8294-3F4B-8417-8BE8023C1D35}" srcOrd="3" destOrd="0" presId="urn:microsoft.com/office/officeart/2005/8/layout/equation1"/>
    <dgm:cxn modelId="{6DD118A6-E0B1-46F8-9CDE-E7E7BCA9495C}" type="presParOf" srcId="{53655511-3EA9-E24B-ADA6-7E53EB5D5B44}" destId="{A9C6362F-FD2C-A44B-8412-4E042722523A}" srcOrd="4" destOrd="0" presId="urn:microsoft.com/office/officeart/2005/8/layout/equation1"/>
    <dgm:cxn modelId="{2B3CE9BE-0403-4ADC-9AF8-93E8EBAA5A30}" type="presParOf" srcId="{53655511-3EA9-E24B-ADA6-7E53EB5D5B44}" destId="{1D85500E-2E82-6A4A-91EE-9AF48FEC6C45}" srcOrd="5" destOrd="0" presId="urn:microsoft.com/office/officeart/2005/8/layout/equation1"/>
    <dgm:cxn modelId="{5FB40456-725D-4B87-BBA9-61BF7D31B874}" type="presParOf" srcId="{53655511-3EA9-E24B-ADA6-7E53EB5D5B44}" destId="{43B7E150-48FC-BF4A-9779-A59569998339}" srcOrd="6" destOrd="0" presId="urn:microsoft.com/office/officeart/2005/8/layout/equation1"/>
    <dgm:cxn modelId="{40E28532-2C7D-474F-9725-6C7C7E515AFF}" type="presParOf" srcId="{53655511-3EA9-E24B-ADA6-7E53EB5D5B44}" destId="{88E048A8-2DA0-7B47-9D5D-4C623211681A}" srcOrd="7" destOrd="0" presId="urn:microsoft.com/office/officeart/2005/8/layout/equation1"/>
    <dgm:cxn modelId="{F9467742-3CFA-4B50-A2CE-267A6DEF6077}" type="presParOf" srcId="{53655511-3EA9-E24B-ADA6-7E53EB5D5B44}" destId="{8C6BBD0A-341D-F448-AE4B-11C0CE9949B8}" srcOrd="8" destOrd="0" presId="urn:microsoft.com/office/officeart/2005/8/layout/equation1"/>
    <dgm:cxn modelId="{73B40A21-BB35-40FF-B545-76268FE6AB38}" type="presParOf" srcId="{53655511-3EA9-E24B-ADA6-7E53EB5D5B44}" destId="{73DEAC19-71FE-434C-B8AB-5F6FDE04D5DA}" srcOrd="9" destOrd="0" presId="urn:microsoft.com/office/officeart/2005/8/layout/equation1"/>
    <dgm:cxn modelId="{F0FD8742-CBDC-4AC0-9FA4-169AC1FBDE9D}" type="presParOf" srcId="{53655511-3EA9-E24B-ADA6-7E53EB5D5B44}" destId="{FB9B2694-C9DD-5F41-AEF5-FE06D207342C}" srcOrd="10" destOrd="0" presId="urn:microsoft.com/office/officeart/2005/8/layout/equation1"/>
    <dgm:cxn modelId="{E7D79008-8C3F-4614-9892-73EA1263E8C3}" type="presParOf" srcId="{53655511-3EA9-E24B-ADA6-7E53EB5D5B44}" destId="{ABE3BCDB-6BFB-044A-9A25-2B53D8273D94}" srcOrd="11" destOrd="0" presId="urn:microsoft.com/office/officeart/2005/8/layout/equation1"/>
    <dgm:cxn modelId="{E6BE920D-7950-4FBF-AB15-08652E12FDC6}" type="presParOf" srcId="{53655511-3EA9-E24B-ADA6-7E53EB5D5B44}" destId="{8550BC7D-E478-6C47-BCD8-EB8C32D6A82C}" srcOrd="12" destOrd="0" presId="urn:microsoft.com/office/officeart/2005/8/layout/equation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4FA2E362-61E3-48FC-8FF3-EE40E309680A}" type="presOf" srcId="{A2133739-58CC-5D45-88D0-0B85518225FD}" destId="{D89831E2-8F66-044A-8A21-10BA8F9799CB}" srcOrd="0" destOrd="0" presId="urn:microsoft.com/office/officeart/2005/8/layout/pyramid4"/>
    <dgm:cxn modelId="{EF891DEA-E2F7-4869-8D3F-5BCD416E4B0D}" type="presOf" srcId="{9EAE6792-C656-3F46-9BE5-78EA6FA6DB4C}" destId="{BAD5D478-11BA-D045-A5CB-CADEDE07340F}" srcOrd="0" destOrd="0" presId="urn:microsoft.com/office/officeart/2005/8/layout/pyramid4"/>
    <dgm:cxn modelId="{5EC3C050-0537-47AB-AB7E-66A62DD26EAA}" type="presOf" srcId="{AA2FB89F-C470-B44E-AC59-C9FA0E2D15F2}" destId="{106543B8-F3ED-2744-81A5-AD42C44AB69E}"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11860F49-7E2B-AA40-B773-9B4E5BA12053}" srcId="{678488E9-F429-764A-BCB8-15B61500D7A9}" destId="{9EAE6792-C656-3F46-9BE5-78EA6FA6DB4C}" srcOrd="2" destOrd="0" parTransId="{357E2991-F51D-3C43-95E9-4D5825747537}" sibTransId="{DAB4B04B-0B48-0241-88E7-226B51648E3D}"/>
    <dgm:cxn modelId="{F63E3780-74DC-42B0-B0D6-367DDCCA675C}" type="presOf" srcId="{80187C9A-FEFD-434B-8FAC-5F0A0D851023}" destId="{8CB75068-601B-7B46-AE0F-1D9DC79E16E0}" srcOrd="0" destOrd="0" presId="urn:microsoft.com/office/officeart/2005/8/layout/pyramid4"/>
    <dgm:cxn modelId="{61F607CA-94F9-4292-93CA-BBA47A6E4335}" type="presOf" srcId="{678488E9-F429-764A-BCB8-15B61500D7A9}" destId="{8E50B0F8-BD19-1343-8DD1-7758ED02554B}"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C327F290-B1D7-4A75-B363-5A92735A537C}" type="presParOf" srcId="{8E50B0F8-BD19-1343-8DD1-7758ED02554B}" destId="{8CB75068-601B-7B46-AE0F-1D9DC79E16E0}" srcOrd="0" destOrd="0" presId="urn:microsoft.com/office/officeart/2005/8/layout/pyramid4"/>
    <dgm:cxn modelId="{0B60144B-A98A-4A31-8FC6-78F1C0AC85C5}" type="presParOf" srcId="{8E50B0F8-BD19-1343-8DD1-7758ED02554B}" destId="{D89831E2-8F66-044A-8A21-10BA8F9799CB}" srcOrd="1" destOrd="0" presId="urn:microsoft.com/office/officeart/2005/8/layout/pyramid4"/>
    <dgm:cxn modelId="{594B7615-F229-4B0F-B1EE-C5738753DE1B}" type="presParOf" srcId="{8E50B0F8-BD19-1343-8DD1-7758ED02554B}" destId="{BAD5D478-11BA-D045-A5CB-CADEDE07340F}" srcOrd="2" destOrd="0" presId="urn:microsoft.com/office/officeart/2005/8/layout/pyramid4"/>
    <dgm:cxn modelId="{26762A23-BEAA-423E-8D9A-AA2E228D0990}"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51C8ECEB-C861-43D2-8252-9CF07E384059}" type="presOf" srcId="{A2133739-58CC-5D45-88D0-0B85518225FD}" destId="{D89831E2-8F66-044A-8A21-10BA8F9799CB}"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BFD4D0D2-34D0-41AF-BC45-07BB46436EFC}" type="presOf" srcId="{AA2FB89F-C470-B44E-AC59-C9FA0E2D15F2}" destId="{106543B8-F3ED-2744-81A5-AD42C44AB69E}" srcOrd="0" destOrd="0" presId="urn:microsoft.com/office/officeart/2005/8/layout/pyramid4"/>
    <dgm:cxn modelId="{11860F49-7E2B-AA40-B773-9B4E5BA12053}" srcId="{678488E9-F429-764A-BCB8-15B61500D7A9}" destId="{9EAE6792-C656-3F46-9BE5-78EA6FA6DB4C}" srcOrd="2" destOrd="0" parTransId="{357E2991-F51D-3C43-95E9-4D5825747537}" sibTransId="{DAB4B04B-0B48-0241-88E7-226B51648E3D}"/>
    <dgm:cxn modelId="{BEF5E038-E1FC-4FCB-9AFA-F2058FBD6A2A}" type="presOf" srcId="{9EAE6792-C656-3F46-9BE5-78EA6FA6DB4C}" destId="{BAD5D478-11BA-D045-A5CB-CADEDE07340F}" srcOrd="0" destOrd="0" presId="urn:microsoft.com/office/officeart/2005/8/layout/pyramid4"/>
    <dgm:cxn modelId="{D061ACD1-25EE-447F-B8CE-ACCF3B7ED328}" type="presOf" srcId="{678488E9-F429-764A-BCB8-15B61500D7A9}" destId="{8E50B0F8-BD19-1343-8DD1-7758ED02554B}" srcOrd="0" destOrd="0" presId="urn:microsoft.com/office/officeart/2005/8/layout/pyramid4"/>
    <dgm:cxn modelId="{A209A81A-58E5-4D67-9518-20C8219B2A29}" type="presOf" srcId="{80187C9A-FEFD-434B-8FAC-5F0A0D851023}" destId="{8CB75068-601B-7B46-AE0F-1D9DC79E16E0}"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FED99C82-1AB9-41B1-8027-5E83CADE4C7C}" type="presParOf" srcId="{8E50B0F8-BD19-1343-8DD1-7758ED02554B}" destId="{8CB75068-601B-7B46-AE0F-1D9DC79E16E0}" srcOrd="0" destOrd="0" presId="urn:microsoft.com/office/officeart/2005/8/layout/pyramid4"/>
    <dgm:cxn modelId="{36F482CC-5F20-4355-8C47-E7652D336E78}" type="presParOf" srcId="{8E50B0F8-BD19-1343-8DD1-7758ED02554B}" destId="{D89831E2-8F66-044A-8A21-10BA8F9799CB}" srcOrd="1" destOrd="0" presId="urn:microsoft.com/office/officeart/2005/8/layout/pyramid4"/>
    <dgm:cxn modelId="{10E35BA0-1FBB-404B-8D36-FBA5FAD524C6}" type="presParOf" srcId="{8E50B0F8-BD19-1343-8DD1-7758ED02554B}" destId="{BAD5D478-11BA-D045-A5CB-CADEDE07340F}" srcOrd="2" destOrd="0" presId="urn:microsoft.com/office/officeart/2005/8/layout/pyramid4"/>
    <dgm:cxn modelId="{EF2CDC09-D669-47CB-A181-01A13461C013}"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E89F771D-92F1-42AA-9E5D-0CAB2C2AB76A}" type="presOf" srcId="{678488E9-F429-764A-BCB8-15B61500D7A9}" destId="{8E50B0F8-BD19-1343-8DD1-7758ED02554B}"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AA879BFB-C2D5-4D9D-AB4E-A1A6C901AFD2}" type="presOf" srcId="{9EAE6792-C656-3F46-9BE5-78EA6FA6DB4C}" destId="{BAD5D478-11BA-D045-A5CB-CADEDE07340F}" srcOrd="0" destOrd="0" presId="urn:microsoft.com/office/officeart/2005/8/layout/pyramid4"/>
    <dgm:cxn modelId="{00893A7B-1E2F-4221-8CE9-94F1D9EF33E1}" type="presOf" srcId="{AA2FB89F-C470-B44E-AC59-C9FA0E2D15F2}" destId="{106543B8-F3ED-2744-81A5-AD42C44AB69E}" srcOrd="0" destOrd="0" presId="urn:microsoft.com/office/officeart/2005/8/layout/pyramid4"/>
    <dgm:cxn modelId="{11860F49-7E2B-AA40-B773-9B4E5BA12053}" srcId="{678488E9-F429-764A-BCB8-15B61500D7A9}" destId="{9EAE6792-C656-3F46-9BE5-78EA6FA6DB4C}" srcOrd="2" destOrd="0" parTransId="{357E2991-F51D-3C43-95E9-4D5825747537}" sibTransId="{DAB4B04B-0B48-0241-88E7-226B51648E3D}"/>
    <dgm:cxn modelId="{B7359905-DBB2-4092-BAFB-3C6BCB5ED487}" type="presOf" srcId="{A2133739-58CC-5D45-88D0-0B85518225FD}" destId="{D89831E2-8F66-044A-8A21-10BA8F9799CB}" srcOrd="0" destOrd="0" presId="urn:microsoft.com/office/officeart/2005/8/layout/pyramid4"/>
    <dgm:cxn modelId="{7316EE60-8C2F-41E3-8F0C-3C90F058F0C1}" type="presOf" srcId="{80187C9A-FEFD-434B-8FAC-5F0A0D851023}" destId="{8CB75068-601B-7B46-AE0F-1D9DC79E16E0}"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8193D9FF-0273-45F8-A899-8C6FCC8C0F19}" type="presParOf" srcId="{8E50B0F8-BD19-1343-8DD1-7758ED02554B}" destId="{8CB75068-601B-7B46-AE0F-1D9DC79E16E0}" srcOrd="0" destOrd="0" presId="urn:microsoft.com/office/officeart/2005/8/layout/pyramid4"/>
    <dgm:cxn modelId="{C0056F81-013C-4427-8AC5-8F684D84E77E}" type="presParOf" srcId="{8E50B0F8-BD19-1343-8DD1-7758ED02554B}" destId="{D89831E2-8F66-044A-8A21-10BA8F9799CB}" srcOrd="1" destOrd="0" presId="urn:microsoft.com/office/officeart/2005/8/layout/pyramid4"/>
    <dgm:cxn modelId="{6E011D20-C688-43B2-B142-34B592AD62DA}" type="presParOf" srcId="{8E50B0F8-BD19-1343-8DD1-7758ED02554B}" destId="{BAD5D478-11BA-D045-A5CB-CADEDE07340F}" srcOrd="2" destOrd="0" presId="urn:microsoft.com/office/officeart/2005/8/layout/pyramid4"/>
    <dgm:cxn modelId="{8FBBED67-EB74-4197-9D6F-9FBBC2B293A7}"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D3EC74B9-9624-4E12-852C-05696B6AE57C}" type="presOf" srcId="{9EAE6792-C656-3F46-9BE5-78EA6FA6DB4C}" destId="{BAD5D478-11BA-D045-A5CB-CADEDE07340F}"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B53CDFD9-B552-4DD7-81E2-F4EB12058352}" type="presOf" srcId="{80187C9A-FEFD-434B-8FAC-5F0A0D851023}" destId="{8CB75068-601B-7B46-AE0F-1D9DC79E16E0}" srcOrd="0" destOrd="0" presId="urn:microsoft.com/office/officeart/2005/8/layout/pyramid4"/>
    <dgm:cxn modelId="{11860F49-7E2B-AA40-B773-9B4E5BA12053}" srcId="{678488E9-F429-764A-BCB8-15B61500D7A9}" destId="{9EAE6792-C656-3F46-9BE5-78EA6FA6DB4C}" srcOrd="2" destOrd="0" parTransId="{357E2991-F51D-3C43-95E9-4D5825747537}" sibTransId="{DAB4B04B-0B48-0241-88E7-226B51648E3D}"/>
    <dgm:cxn modelId="{71E5ADB1-2E7E-40F2-A4E5-9811ACBFB9DB}" type="presOf" srcId="{AA2FB89F-C470-B44E-AC59-C9FA0E2D15F2}" destId="{106543B8-F3ED-2744-81A5-AD42C44AB69E}" srcOrd="0" destOrd="0" presId="urn:microsoft.com/office/officeart/2005/8/layout/pyramid4"/>
    <dgm:cxn modelId="{B4593876-24C6-4281-9FDD-EEEFA5E76B23}" type="presOf" srcId="{A2133739-58CC-5D45-88D0-0B85518225FD}" destId="{D89831E2-8F66-044A-8A21-10BA8F9799CB}" srcOrd="0" destOrd="0" presId="urn:microsoft.com/office/officeart/2005/8/layout/pyramid4"/>
    <dgm:cxn modelId="{B7EB73B8-8940-4999-BAAF-86B0FF57F484}" type="presOf" srcId="{678488E9-F429-764A-BCB8-15B61500D7A9}" destId="{8E50B0F8-BD19-1343-8DD1-7758ED02554B}"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D6C1479E-070B-4505-A563-CAE39F0DB322}" type="presParOf" srcId="{8E50B0F8-BD19-1343-8DD1-7758ED02554B}" destId="{8CB75068-601B-7B46-AE0F-1D9DC79E16E0}" srcOrd="0" destOrd="0" presId="urn:microsoft.com/office/officeart/2005/8/layout/pyramid4"/>
    <dgm:cxn modelId="{55F018E0-A071-4625-8B3C-BB02E3B77A53}" type="presParOf" srcId="{8E50B0F8-BD19-1343-8DD1-7758ED02554B}" destId="{D89831E2-8F66-044A-8A21-10BA8F9799CB}" srcOrd="1" destOrd="0" presId="urn:microsoft.com/office/officeart/2005/8/layout/pyramid4"/>
    <dgm:cxn modelId="{1F4AE812-DAFC-4B16-9CBF-230EFFC2A3B6}" type="presParOf" srcId="{8E50B0F8-BD19-1343-8DD1-7758ED02554B}" destId="{BAD5D478-11BA-D045-A5CB-CADEDE07340F}" srcOrd="2" destOrd="0" presId="urn:microsoft.com/office/officeart/2005/8/layout/pyramid4"/>
    <dgm:cxn modelId="{B183CE60-281D-494F-B7D5-3E8E78319D20}"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2423" y="284593"/>
        <a:ext cx="1320031" cy="1320031"/>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098104" y="561799"/>
        <a:ext cx="765618" cy="765618"/>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245709" y="284593"/>
        <a:ext cx="1320031" cy="1320031"/>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2341075">
        <a:off x="3512894" y="561799"/>
        <a:ext cx="765618" cy="765618"/>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604795" y="284593"/>
        <a:ext cx="1320031" cy="1320031"/>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430993" y="561799"/>
        <a:ext cx="765618" cy="765618"/>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904817" y="284593"/>
        <a:ext cx="1320031" cy="1320031"/>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2190922" y="0"/>
          <a:ext cx="4278561" cy="2628900"/>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190922" y="0"/>
        <a:ext cx="4278561" cy="2628900"/>
      </dsp:txXfrm>
    </dsp:sp>
    <dsp:sp modelId="{D89831E2-8F66-044A-8A21-10BA8F9799CB}">
      <dsp:nvSpPr>
        <dsp:cNvPr id="0" name=""/>
        <dsp:cNvSpPr/>
      </dsp:nvSpPr>
      <dsp:spPr>
        <a:xfrm>
          <a:off x="117640" y="2628900"/>
          <a:ext cx="4225772" cy="2628900"/>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17640" y="2628900"/>
        <a:ext cx="4225772" cy="2628900"/>
      </dsp:txXfrm>
    </dsp:sp>
    <dsp:sp modelId="{BAD5D478-11BA-D045-A5CB-CADEDE07340F}">
      <dsp:nvSpPr>
        <dsp:cNvPr id="0" name=""/>
        <dsp:cNvSpPr/>
      </dsp:nvSpPr>
      <dsp:spPr>
        <a:xfrm rot="10800000">
          <a:off x="2190922" y="2628900"/>
          <a:ext cx="4278561" cy="2628900"/>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2190922" y="2628900"/>
        <a:ext cx="4278561" cy="2628900"/>
      </dsp:txXfrm>
    </dsp:sp>
    <dsp:sp modelId="{106543B8-F3ED-2744-81A5-AD42C44AB69E}">
      <dsp:nvSpPr>
        <dsp:cNvPr id="0" name=""/>
        <dsp:cNvSpPr/>
      </dsp:nvSpPr>
      <dsp:spPr>
        <a:xfrm>
          <a:off x="4343413" y="2628900"/>
          <a:ext cx="4278561" cy="2628900"/>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343413" y="2628900"/>
        <a:ext cx="4278561" cy="262890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410138" y="0"/>
          <a:ext cx="2755486" cy="1693069"/>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410138" y="0"/>
        <a:ext cx="2755486" cy="1693069"/>
      </dsp:txXfrm>
    </dsp:sp>
    <dsp:sp modelId="{D89831E2-8F66-044A-8A21-10BA8F9799CB}">
      <dsp:nvSpPr>
        <dsp:cNvPr id="0" name=""/>
        <dsp:cNvSpPr/>
      </dsp:nvSpPr>
      <dsp:spPr>
        <a:xfrm>
          <a:off x="74900" y="1693069"/>
          <a:ext cx="2721489"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4900" y="1693069"/>
        <a:ext cx="2721489" cy="1693069"/>
      </dsp:txXfrm>
    </dsp:sp>
    <dsp:sp modelId="{BAD5D478-11BA-D045-A5CB-CADEDE07340F}">
      <dsp:nvSpPr>
        <dsp:cNvPr id="0" name=""/>
        <dsp:cNvSpPr/>
      </dsp:nvSpPr>
      <dsp:spPr>
        <a:xfrm rot="10800000">
          <a:off x="1410138" y="1693069"/>
          <a:ext cx="2755486" cy="1693069"/>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1410138" y="1693069"/>
        <a:ext cx="2755486" cy="1693069"/>
      </dsp:txXfrm>
    </dsp:sp>
    <dsp:sp modelId="{106543B8-F3ED-2744-81A5-AD42C44AB69E}">
      <dsp:nvSpPr>
        <dsp:cNvPr id="0" name=""/>
        <dsp:cNvSpPr/>
      </dsp:nvSpPr>
      <dsp:spPr>
        <a:xfrm>
          <a:off x="2796389" y="1693069"/>
          <a:ext cx="2755486"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796389" y="1693069"/>
        <a:ext cx="2755486" cy="1693069"/>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410138" y="0"/>
          <a:ext cx="2755486" cy="1693069"/>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410138" y="0"/>
        <a:ext cx="2755486" cy="1693069"/>
      </dsp:txXfrm>
    </dsp:sp>
    <dsp:sp modelId="{D89831E2-8F66-044A-8A21-10BA8F9799CB}">
      <dsp:nvSpPr>
        <dsp:cNvPr id="0" name=""/>
        <dsp:cNvSpPr/>
      </dsp:nvSpPr>
      <dsp:spPr>
        <a:xfrm>
          <a:off x="74900" y="1693069"/>
          <a:ext cx="2721489"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4900" y="1693069"/>
        <a:ext cx="2721489" cy="1693069"/>
      </dsp:txXfrm>
    </dsp:sp>
    <dsp:sp modelId="{BAD5D478-11BA-D045-A5CB-CADEDE07340F}">
      <dsp:nvSpPr>
        <dsp:cNvPr id="0" name=""/>
        <dsp:cNvSpPr/>
      </dsp:nvSpPr>
      <dsp:spPr>
        <a:xfrm rot="10800000">
          <a:off x="1410138" y="1693069"/>
          <a:ext cx="2755486" cy="1693069"/>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1410138" y="1693069"/>
        <a:ext cx="2755486" cy="1693069"/>
      </dsp:txXfrm>
    </dsp:sp>
    <dsp:sp modelId="{106543B8-F3ED-2744-81A5-AD42C44AB69E}">
      <dsp:nvSpPr>
        <dsp:cNvPr id="0" name=""/>
        <dsp:cNvSpPr/>
      </dsp:nvSpPr>
      <dsp:spPr>
        <a:xfrm>
          <a:off x="2796389" y="1693069"/>
          <a:ext cx="2755486"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796389" y="1693069"/>
        <a:ext cx="2755486" cy="1693069"/>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410138" y="0"/>
          <a:ext cx="2755486" cy="1693069"/>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410138" y="0"/>
        <a:ext cx="2755486" cy="1693069"/>
      </dsp:txXfrm>
    </dsp:sp>
    <dsp:sp modelId="{D89831E2-8F66-044A-8A21-10BA8F9799CB}">
      <dsp:nvSpPr>
        <dsp:cNvPr id="0" name=""/>
        <dsp:cNvSpPr/>
      </dsp:nvSpPr>
      <dsp:spPr>
        <a:xfrm>
          <a:off x="74900" y="1693069"/>
          <a:ext cx="2721489"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4900" y="1693069"/>
        <a:ext cx="2721489" cy="1693069"/>
      </dsp:txXfrm>
    </dsp:sp>
    <dsp:sp modelId="{BAD5D478-11BA-D045-A5CB-CADEDE07340F}">
      <dsp:nvSpPr>
        <dsp:cNvPr id="0" name=""/>
        <dsp:cNvSpPr/>
      </dsp:nvSpPr>
      <dsp:spPr>
        <a:xfrm rot="10800000">
          <a:off x="1410138" y="1693069"/>
          <a:ext cx="2755486" cy="1693069"/>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1410138" y="1693069"/>
        <a:ext cx="2755486" cy="1693069"/>
      </dsp:txXfrm>
    </dsp:sp>
    <dsp:sp modelId="{106543B8-F3ED-2744-81A5-AD42C44AB69E}">
      <dsp:nvSpPr>
        <dsp:cNvPr id="0" name=""/>
        <dsp:cNvSpPr/>
      </dsp:nvSpPr>
      <dsp:spPr>
        <a:xfrm>
          <a:off x="2796389" y="1693069"/>
          <a:ext cx="2755486"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796389" y="1693069"/>
        <a:ext cx="2755486" cy="1693069"/>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3.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4.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5.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27205" cy="382015"/>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lvl1pPr defTabSz="976170" eaLnBrk="0" hangingPunct="0">
              <a:defRPr sz="900">
                <a:latin typeface="Times New Roman" pitchFamily="18" charset="0"/>
                <a:cs typeface="+mn-cs"/>
              </a:defRPr>
            </a:lvl1pPr>
          </a:lstStyle>
          <a:p>
            <a:pPr>
              <a:defRPr/>
            </a:pPr>
            <a:r>
              <a:rPr lang="en-US"/>
              <a:t>Operations Strategy Week #1: Concept &amp; Framework</a:t>
            </a:r>
          </a:p>
        </p:txBody>
      </p:sp>
      <p:sp>
        <p:nvSpPr>
          <p:cNvPr id="28676" name="Rectangle 4"/>
          <p:cNvSpPr>
            <a:spLocks noGrp="1" noChangeArrowheads="1"/>
          </p:cNvSpPr>
          <p:nvPr>
            <p:ph type="ftr" sz="quarter" idx="2"/>
          </p:nvPr>
        </p:nvSpPr>
        <p:spPr bwMode="auto">
          <a:xfrm>
            <a:off x="1" y="9219186"/>
            <a:ext cx="4583596" cy="382014"/>
          </a:xfrm>
          <a:prstGeom prst="rect">
            <a:avLst/>
          </a:prstGeom>
          <a:noFill/>
          <a:ln w="9525">
            <a:noFill/>
            <a:miter lim="800000"/>
            <a:headEnd/>
            <a:tailEnd/>
          </a:ln>
          <a:effectLst/>
        </p:spPr>
        <p:txBody>
          <a:bodyPr vert="horz" wrap="square" lIns="97524" tIns="48761" rIns="97524" bIns="48761" numCol="1" anchor="b" anchorCtr="0" compatLnSpc="1">
            <a:prstTxWarp prst="textNoShape">
              <a:avLst/>
            </a:prstTxWarp>
          </a:bodyPr>
          <a:lstStyle>
            <a:lvl1pPr defTabSz="976170" eaLnBrk="0" hangingPunct="0">
              <a:defRPr sz="900">
                <a:latin typeface="Times New Roman" pitchFamily="18" charset="0"/>
                <a:cs typeface="+mn-cs"/>
              </a:defRPr>
            </a:lvl1pPr>
          </a:lstStyle>
          <a:p>
            <a:pPr>
              <a:defRPr/>
            </a:pPr>
            <a:r>
              <a:rPr lang="en-US"/>
              <a:t>© Van Mieghem</a:t>
            </a: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914361" cy="309875"/>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lvl1pPr defTabSz="976170" eaLnBrk="0" hangingPunct="0">
              <a:defRPr sz="900">
                <a:latin typeface="Times New Roman" pitchFamily="18" charset="0"/>
                <a:cs typeface="+mn-cs"/>
              </a:defRPr>
            </a:lvl1pPr>
          </a:lstStyle>
          <a:p>
            <a:pPr>
              <a:defRPr/>
            </a:pPr>
            <a:r>
              <a:rPr lang="en-US"/>
              <a:t>Operations Strategy Week #1: Concept &amp; Framework</a:t>
            </a:r>
          </a:p>
        </p:txBody>
      </p:sp>
      <p:sp>
        <p:nvSpPr>
          <p:cNvPr id="4099" name="Rectangle 3"/>
          <p:cNvSpPr>
            <a:spLocks noGrp="1" noChangeArrowheads="1"/>
          </p:cNvSpPr>
          <p:nvPr>
            <p:ph type="dt" idx="1"/>
          </p:nvPr>
        </p:nvSpPr>
        <p:spPr bwMode="auto">
          <a:xfrm>
            <a:off x="4144618" y="0"/>
            <a:ext cx="3170583" cy="275444"/>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lvl1pPr algn="r" defTabSz="976170" eaLnBrk="0" hangingPunct="0">
              <a:defRPr sz="900">
                <a:latin typeface="Times New Roman" pitchFamily="18" charset="0"/>
                <a:cs typeface="+mn-cs"/>
              </a:defRPr>
            </a:lvl1pPr>
          </a:lstStyle>
          <a:p>
            <a:pPr>
              <a:defRPr/>
            </a:pPr>
            <a:fld id="{577F2C5D-8CAA-4F71-8536-926EBD83E312}" type="datetime1">
              <a:rPr lang="en-US"/>
              <a:pPr>
                <a:defRPr/>
              </a:pPr>
              <a:t>1/6/2011</a:t>
            </a:fld>
            <a:endParaRPr lang="en-US"/>
          </a:p>
        </p:txBody>
      </p:sp>
      <p:sp>
        <p:nvSpPr>
          <p:cNvPr id="54276" name="Rectangle 4"/>
          <p:cNvSpPr>
            <a:spLocks noGrp="1" noRot="1" noChangeAspect="1" noChangeArrowheads="1" noTextEdit="1"/>
          </p:cNvSpPr>
          <p:nvPr>
            <p:ph type="sldImg" idx="2"/>
          </p:nvPr>
        </p:nvSpPr>
        <p:spPr bwMode="auto">
          <a:xfrm>
            <a:off x="1547813" y="323850"/>
            <a:ext cx="4221162" cy="31654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89893" y="3566021"/>
            <a:ext cx="6735417" cy="5800725"/>
          </a:xfrm>
          <a:prstGeom prst="rect">
            <a:avLst/>
          </a:prstGeom>
          <a:noFill/>
          <a:ln w="9525">
            <a:noFill/>
            <a:miter lim="800000"/>
            <a:headEnd/>
            <a:tailEnd/>
          </a:ln>
          <a:effectLst/>
        </p:spPr>
        <p:txBody>
          <a:bodyPr vert="horz" wrap="square" lIns="97524" tIns="48761" rIns="97524" bIns="4876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84780"/>
            <a:ext cx="3170583" cy="216420"/>
          </a:xfrm>
          <a:prstGeom prst="rect">
            <a:avLst/>
          </a:prstGeom>
          <a:noFill/>
          <a:ln w="9525">
            <a:noFill/>
            <a:miter lim="800000"/>
            <a:headEnd/>
            <a:tailEnd/>
          </a:ln>
          <a:effectLst/>
        </p:spPr>
        <p:txBody>
          <a:bodyPr vert="horz" wrap="square" lIns="97524" tIns="48761" rIns="97524" bIns="48761" numCol="1" anchor="b" anchorCtr="0" compatLnSpc="1">
            <a:prstTxWarp prst="textNoShape">
              <a:avLst/>
            </a:prstTxWarp>
          </a:bodyPr>
          <a:lstStyle>
            <a:lvl1pPr defTabSz="976170" eaLnBrk="0" hangingPunct="0">
              <a:defRPr sz="800">
                <a:latin typeface="Times New Roman" pitchFamily="18" charset="0"/>
                <a:cs typeface="+mn-cs"/>
              </a:defRPr>
            </a:lvl1pPr>
          </a:lstStyle>
          <a:p>
            <a:pPr>
              <a:defRPr/>
            </a:pPr>
            <a:r>
              <a:rPr lang="en-US"/>
              <a:t>© Van Mieghem</a:t>
            </a:r>
          </a:p>
        </p:txBody>
      </p:sp>
      <p:sp>
        <p:nvSpPr>
          <p:cNvPr id="4103" name="Rectangle 7"/>
          <p:cNvSpPr>
            <a:spLocks noGrp="1" noChangeArrowheads="1"/>
          </p:cNvSpPr>
          <p:nvPr>
            <p:ph type="sldNum" sz="quarter" idx="5"/>
          </p:nvPr>
        </p:nvSpPr>
        <p:spPr bwMode="auto">
          <a:xfrm>
            <a:off x="4144618" y="9420850"/>
            <a:ext cx="3170583" cy="180350"/>
          </a:xfrm>
          <a:prstGeom prst="rect">
            <a:avLst/>
          </a:prstGeom>
          <a:noFill/>
          <a:ln w="9525">
            <a:noFill/>
            <a:miter lim="800000"/>
            <a:headEnd/>
            <a:tailEnd/>
          </a:ln>
          <a:effectLst/>
        </p:spPr>
        <p:txBody>
          <a:bodyPr vert="horz" wrap="square" lIns="97524" tIns="48761" rIns="97524" bIns="48761" numCol="1" anchor="b" anchorCtr="0" compatLnSpc="1">
            <a:prstTxWarp prst="textNoShape">
              <a:avLst/>
            </a:prstTxWarp>
          </a:bodyPr>
          <a:lstStyle>
            <a:lvl1pPr algn="r" defTabSz="976170" eaLnBrk="0" hangingPunct="0">
              <a:defRPr sz="800">
                <a:latin typeface="Times New Roman" pitchFamily="18" charset="0"/>
                <a:cs typeface="+mn-cs"/>
              </a:defRPr>
            </a:lvl1pPr>
          </a:lstStyle>
          <a:p>
            <a:pPr>
              <a:defRPr/>
            </a:pPr>
            <a:fld id="{B167D6DD-B4B5-43AC-8C39-6CD236D1941C}"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marL="228600" indent="-228600" algn="l" rtl="0" eaLnBrk="0" fontAlgn="base" hangingPunct="0">
      <a:spcBef>
        <a:spcPct val="30000"/>
      </a:spcBef>
      <a:spcAft>
        <a:spcPct val="0"/>
      </a:spcAft>
      <a:buFont typeface="Wingdings" pitchFamily="2" charset="2"/>
      <a:buChar char="Ø"/>
      <a:defRPr sz="1200" kern="1200">
        <a:solidFill>
          <a:schemeClr val="tx1"/>
        </a:solidFill>
        <a:latin typeface="Times New Roman" pitchFamily="18" charset="0"/>
        <a:ea typeface="+mn-ea"/>
        <a:cs typeface="+mn-cs"/>
      </a:defRPr>
    </a:lvl1pPr>
    <a:lvl2pPr marL="685800" indent="-228600" algn="l" rtl="0" eaLnBrk="0" fontAlgn="base" hangingPunct="0">
      <a:spcBef>
        <a:spcPct val="30000"/>
      </a:spcBef>
      <a:spcAft>
        <a:spcPct val="0"/>
      </a:spcAft>
      <a:buChar char="•"/>
      <a:defRPr sz="1200" kern="1200">
        <a:solidFill>
          <a:schemeClr val="tx1"/>
        </a:solidFill>
        <a:latin typeface="Times New Roman" pitchFamily="18" charset="0"/>
        <a:ea typeface="+mn-ea"/>
        <a:cs typeface="+mn-cs"/>
      </a:defRPr>
    </a:lvl2pPr>
    <a:lvl3pPr marL="1104900" indent="-190500" algn="l" rtl="0" eaLnBrk="0" fontAlgn="base" hangingPunct="0">
      <a:spcBef>
        <a:spcPct val="30000"/>
      </a:spcBef>
      <a:spcAft>
        <a:spcPct val="0"/>
      </a:spcAft>
      <a:buSzPct val="40000"/>
      <a:buFont typeface="Wingdings" pitchFamily="2" charset="2"/>
      <a:buChar char="q"/>
      <a:defRPr sz="1000" kern="1200">
        <a:solidFill>
          <a:schemeClr val="tx1"/>
        </a:solidFill>
        <a:latin typeface="Times New Roman" pitchFamily="18" charset="0"/>
        <a:ea typeface="+mn-ea"/>
        <a:cs typeface="+mn-cs"/>
      </a:defRPr>
    </a:lvl3pPr>
    <a:lvl4pPr marL="1562100" indent="-190500" algn="l" rtl="0" eaLnBrk="0" fontAlgn="base" hangingPunct="0">
      <a:spcBef>
        <a:spcPct val="30000"/>
      </a:spcBef>
      <a:spcAft>
        <a:spcPct val="0"/>
      </a:spcAft>
      <a:buFont typeface="Times New Roman" pitchFamily="18" charset="0"/>
      <a:buChar char="−"/>
      <a:defRPr sz="1000" kern="1200">
        <a:solidFill>
          <a:schemeClr val="tx1"/>
        </a:solidFill>
        <a:latin typeface="Times New Roman" pitchFamily="18" charset="0"/>
        <a:ea typeface="+mn-ea"/>
        <a:cs typeface="+mn-cs"/>
      </a:defRPr>
    </a:lvl4pPr>
    <a:lvl5pPr marL="2019300" indent="-190500" algn="l" rtl="0" eaLnBrk="0" fontAlgn="base" hangingPunct="0">
      <a:spcBef>
        <a:spcPct val="30000"/>
      </a:spcBef>
      <a:spcAft>
        <a:spcPct val="0"/>
      </a:spcAft>
      <a:buAutoNum type="arabicPeriod"/>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8" Type="http://schemas.openxmlformats.org/officeDocument/2006/relationships/hyperlink" Target="#cite_note-Cantor103-2"/><Relationship Id="rId3" Type="http://schemas.openxmlformats.org/officeDocument/2006/relationships/hyperlink" Target="http://www.southparkzone.com/episode.php?vid=217" TargetMode="External"/><Relationship Id="rId7" Type="http://schemas.openxmlformats.org/officeDocument/2006/relationships/hyperlink" Target="http://en.wikipedia.org/wiki/Capitalism"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en.wikipedia.org/wiki/South_Park" TargetMode="External"/><Relationship Id="rId11" Type="http://schemas.openxmlformats.org/officeDocument/2006/relationships/hyperlink" Target="#cite_note-CritRep-3"/><Relationship Id="rId5" Type="http://schemas.openxmlformats.org/officeDocument/2006/relationships/hyperlink" Target="http://en.wikipedia.org/wiki/List_of_animated_television_series" TargetMode="External"/><Relationship Id="rId10" Type="http://schemas.openxmlformats.org/officeDocument/2006/relationships/hyperlink" Target="#cite_note-Cantor109-7"/><Relationship Id="rId4" Type="http://schemas.openxmlformats.org/officeDocument/2006/relationships/hyperlink" Target="http://en.wikipedia.org/wiki/Comedy_Central" TargetMode="External"/><Relationship Id="rId9" Type="http://schemas.openxmlformats.org/officeDocument/2006/relationships/hyperlink" Target="#cite_note-CritRep-3"/></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operationsroom.wordpress.com/2009/11/23/fashionable-renting/"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operationsroom.wordpress.com/2010/01/17/renting-textbooks/"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operationsroom.wordpress.com/2011/01/03/automated-sushi/#more-1962"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nytimes.com/2010/12/31/business/global/31sushi.html?_r=1&amp;pagewanted=print"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notesMaster" Target="../notesMasters/notesMaster1.xml"/><Relationship Id="rId1" Type="http://schemas.openxmlformats.org/officeDocument/2006/relationships/vmlDrawing" Target="../drawings/vmlDrawing1.v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dirty="0" smtClean="0"/>
              <a:t>January 2011:</a:t>
            </a:r>
          </a:p>
          <a:p>
            <a:r>
              <a:rPr lang="en-US" dirty="0" smtClean="0"/>
              <a:t>Welcome to Ops </a:t>
            </a:r>
            <a:r>
              <a:rPr lang="en-US" dirty="0" err="1" smtClean="0"/>
              <a:t>Strat</a:t>
            </a:r>
            <a:r>
              <a:rPr lang="en-US" dirty="0" smtClean="0"/>
              <a:t>!  My name is JVM and I’ll be your instructor.  Before we introduce each other, let us first directly delve into the course: Why this course? How? And What? </a:t>
            </a:r>
          </a:p>
          <a:p>
            <a:r>
              <a:rPr lang="en-US" dirty="0" smtClean="0"/>
              <a:t>In this course, we will study how to build and evaluate the firm’s OS:</a:t>
            </a:r>
          </a:p>
          <a:p>
            <a:pPr lvl="1"/>
            <a:r>
              <a:rPr lang="en-US" dirty="0" smtClean="0"/>
              <a:t>In a computer system, the OS is the layer between: user – apps – OS – hardware</a:t>
            </a:r>
          </a:p>
          <a:p>
            <a:pPr lvl="1"/>
            <a:r>
              <a:rPr lang="en-US" dirty="0" smtClean="0"/>
              <a:t>For an organization, the OS is  the layer between: customers – products – OS – input components (material/labor &amp; capital/suppliers &amp; partners/broader environment)</a:t>
            </a:r>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1/6/2011</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79D2B9B7-104B-4AB1-ACC2-0AF16B0AD3A7}"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xfrm>
            <a:off x="282663" y="3494476"/>
            <a:ext cx="6735417" cy="5800725"/>
          </a:xfrm>
          <a:noFill/>
          <a:ln/>
        </p:spPr>
        <p:txBody>
          <a:bodyPr/>
          <a:lstStyle/>
          <a:p>
            <a:r>
              <a:rPr lang="en-US" sz="1100" dirty="0" err="1" smtClean="0"/>
              <a:t>Redux</a:t>
            </a:r>
            <a:r>
              <a:rPr lang="en-US" sz="1100" dirty="0" smtClean="0"/>
              <a:t> = Revisited. (‘</a:t>
            </a:r>
            <a:r>
              <a:rPr lang="en-US" sz="1100" dirty="0" err="1" smtClean="0"/>
              <a:t>reducere</a:t>
            </a:r>
            <a:r>
              <a:rPr lang="en-US" sz="1100" dirty="0" smtClean="0"/>
              <a:t>” = to bring back)  </a:t>
            </a:r>
          </a:p>
          <a:p>
            <a:r>
              <a:rPr lang="en-US" sz="1100" dirty="0" err="1" smtClean="0"/>
              <a:t>Globality</a:t>
            </a:r>
            <a:r>
              <a:rPr lang="en-US" sz="1100" dirty="0" smtClean="0"/>
              <a:t> also means learning from American pop-culture.  Think of your Kellogg team having an assignment just like Kenny’s team to understand how corporations work.</a:t>
            </a:r>
          </a:p>
          <a:p>
            <a:pPr lvl="1"/>
            <a:r>
              <a:rPr lang="en-US" sz="1100" dirty="0" smtClean="0"/>
              <a:t>The boys face more pressure from their teacher (Mr. Garrison) when he tells them that they need to do another presentation, this time on business "corporations," like </a:t>
            </a:r>
            <a:r>
              <a:rPr lang="en-US" sz="1100" dirty="0" err="1" smtClean="0"/>
              <a:t>Harbucks</a:t>
            </a:r>
            <a:r>
              <a:rPr lang="en-US" sz="1100" dirty="0" smtClean="0"/>
              <a:t>. The boys know nothing about the subject and are at wits end until they see the Underpants Gnomes for themselves, following them to their underpants-processing underground lair out of curiosity. The Underpants Gnomes are businessmen of sorts, and they claim to know a lot about corporations, so the boys eagerly ply them for answers. The Gnomes explain that their business plan is as follows:</a:t>
            </a:r>
          </a:p>
          <a:p>
            <a:pPr lvl="1"/>
            <a:r>
              <a:rPr lang="en-US" sz="1100" dirty="0" smtClean="0"/>
              <a:t>Phase 1: Collect Underpants</a:t>
            </a:r>
            <a:br>
              <a:rPr lang="en-US" sz="1100" dirty="0" smtClean="0"/>
            </a:br>
            <a:r>
              <a:rPr lang="en-US" sz="1100" dirty="0" smtClean="0"/>
              <a:t>Phase 2: ?</a:t>
            </a:r>
            <a:br>
              <a:rPr lang="en-US" sz="1100" dirty="0" smtClean="0"/>
            </a:br>
            <a:r>
              <a:rPr lang="en-US" sz="1100" dirty="0" smtClean="0"/>
              <a:t>Phase 3: Profit</a:t>
            </a:r>
          </a:p>
          <a:p>
            <a:pPr lvl="1"/>
            <a:r>
              <a:rPr lang="en-US" sz="1100" dirty="0" smtClean="0"/>
              <a:t>Source: </a:t>
            </a:r>
            <a:r>
              <a:rPr lang="en-US" sz="1100" dirty="0" smtClean="0">
                <a:hlinkClick r:id="rId3"/>
              </a:rPr>
              <a:t>http://www.southparkzone.com/episode.php?vid=217</a:t>
            </a:r>
            <a:endParaRPr lang="en-US" sz="1100" dirty="0" smtClean="0"/>
          </a:p>
          <a:p>
            <a:r>
              <a:rPr lang="en-US" sz="1100" dirty="0" smtClean="0"/>
              <a:t>Most start-ups work like: 1. have a good idea, 2. ???, 3. make money.</a:t>
            </a:r>
          </a:p>
          <a:p>
            <a:pPr lvl="1"/>
            <a:r>
              <a:rPr lang="en-US" sz="1100" dirty="0" smtClean="0"/>
              <a:t>Let’s look at a business example like this: Rent the Runway</a:t>
            </a:r>
          </a:p>
          <a:p>
            <a:r>
              <a:rPr lang="en-US" sz="1100" dirty="0" smtClean="0"/>
              <a:t>Underpants:</a:t>
            </a:r>
          </a:p>
          <a:p>
            <a:pPr lvl="1"/>
            <a:r>
              <a:rPr lang="en-US" sz="1100" dirty="0" smtClean="0"/>
              <a:t>http://en.wikipedia.org/wiki/Gnomes_(South_Park)</a:t>
            </a:r>
          </a:p>
          <a:p>
            <a:pPr lvl="1"/>
            <a:r>
              <a:rPr lang="en-US" sz="1100" dirty="0" smtClean="0"/>
              <a:t>http://www.southparkstudios.com/clips/151040/the-underpants-business</a:t>
            </a:r>
          </a:p>
          <a:p>
            <a:pPr lvl="1"/>
            <a:r>
              <a:rPr lang="en-US" sz="1100" dirty="0" smtClean="0"/>
              <a:t>"</a:t>
            </a:r>
            <a:r>
              <a:rPr lang="en-US" sz="1100" b="1" dirty="0" smtClean="0"/>
              <a:t>Gnomes</a:t>
            </a:r>
            <a:r>
              <a:rPr lang="en-US" sz="1100" dirty="0" smtClean="0"/>
              <a:t>" (often referred to as "</a:t>
            </a:r>
            <a:r>
              <a:rPr lang="en-US" sz="1100" b="1" dirty="0" smtClean="0"/>
              <a:t>Underpants Gnomes</a:t>
            </a:r>
            <a:r>
              <a:rPr lang="en-US" sz="1100" dirty="0" smtClean="0"/>
              <a:t>") is the 30th episode of </a:t>
            </a:r>
            <a:r>
              <a:rPr lang="en-US" sz="1100" dirty="0" smtClean="0">
                <a:hlinkClick r:id="rId4" action="ppaction://hlinkfile" tooltip="Comedy Central"/>
              </a:rPr>
              <a:t>Comedy Central</a:t>
            </a:r>
            <a:r>
              <a:rPr lang="en-US" sz="1100" dirty="0" smtClean="0"/>
              <a:t>'s </a:t>
            </a:r>
            <a:r>
              <a:rPr lang="en-US" sz="1100" dirty="0" smtClean="0">
                <a:hlinkClick r:id="rId5" action="ppaction://hlinkfile" tooltip="List of animated television series"/>
              </a:rPr>
              <a:t>animated series</a:t>
            </a:r>
            <a:r>
              <a:rPr lang="en-US" sz="1100" dirty="0" smtClean="0"/>
              <a:t> </a:t>
            </a:r>
            <a:r>
              <a:rPr lang="en-US" sz="1100" i="1" dirty="0" smtClean="0">
                <a:hlinkClick r:id="rId6" action="ppaction://hlinkfile" tooltip="South Park"/>
              </a:rPr>
              <a:t>South Park</a:t>
            </a:r>
            <a:r>
              <a:rPr lang="en-US" sz="1100" dirty="0" smtClean="0"/>
              <a:t>. (2</a:t>
            </a:r>
            <a:r>
              <a:rPr lang="en-US" sz="1100" baseline="30000" dirty="0" smtClean="0"/>
              <a:t>nd</a:t>
            </a:r>
            <a:r>
              <a:rPr lang="en-US" sz="1100" dirty="0" smtClean="0"/>
              <a:t> episode, 17) It was originally broadcast on December 16, 1998. </a:t>
            </a:r>
          </a:p>
          <a:p>
            <a:pPr lvl="1"/>
            <a:r>
              <a:rPr lang="en-US" sz="1100" dirty="0" smtClean="0"/>
              <a:t>"Gnomes" is a critique of American </a:t>
            </a:r>
            <a:r>
              <a:rPr lang="en-US" sz="1100" dirty="0" smtClean="0">
                <a:hlinkClick r:id="rId7" action="ppaction://hlinkfile" tooltip="Capitalism"/>
              </a:rPr>
              <a:t>capitalism</a:t>
            </a:r>
            <a:r>
              <a:rPr lang="en-US" sz="1100" dirty="0" smtClean="0"/>
              <a:t> and mass consumerism.</a:t>
            </a:r>
            <a:r>
              <a:rPr lang="en-US" sz="1100" baseline="30000" dirty="0" smtClean="0">
                <a:hlinkClick r:id="rId8" action="ppaction://hlinkfile"/>
              </a:rPr>
              <a:t>[3]</a:t>
            </a:r>
            <a:r>
              <a:rPr lang="en-US" sz="1100" baseline="30000" dirty="0" smtClean="0">
                <a:hlinkClick r:id="rId9" action="ppaction://hlinkfile"/>
              </a:rPr>
              <a:t>[4]</a:t>
            </a:r>
            <a:r>
              <a:rPr lang="en-US" sz="1100" dirty="0" smtClean="0"/>
              <a:t> The episode satirizes the common complaint of large corporations lacking scruples and driving seemingly wholesome smaller independent companies out of business. </a:t>
            </a:r>
          </a:p>
          <a:p>
            <a:pPr lvl="1"/>
            <a:r>
              <a:rPr lang="en-US" sz="1100" dirty="0" smtClean="0"/>
              <a:t>The gnome characters and their underpants collection represent the ordinary business activity of capitalism that takes place on a regular basis in front of everyone, but is seldom noticed, understood or appreciated by society. Cantor suggests the fact that the gnomes are accused of theft is symbolic of the way businesses are unfairly accused of sinister activities by those who do not understand them. He also said fact the that the gnomes themselves do not understand their own business plan or why they steal the underwear could represent the notion that businessmen themselves often lack the economic knowledge needed to explain their activity and profits to the public.</a:t>
            </a:r>
            <a:r>
              <a:rPr lang="en-US" sz="1100" baseline="30000" dirty="0" smtClean="0">
                <a:hlinkClick r:id="rId10" action="ppaction://hlinkfile"/>
              </a:rPr>
              <a:t>[8]</a:t>
            </a:r>
            <a:r>
              <a:rPr lang="en-US" sz="1100" dirty="0" smtClean="0"/>
              <a:t> Pop culture scholars Carl Rhodes and Robert Westwood said the gnomes, by forgoing Mr. </a:t>
            </a:r>
            <a:r>
              <a:rPr lang="en-US" sz="1100" dirty="0" err="1" smtClean="0"/>
              <a:t>Tweek's</a:t>
            </a:r>
            <a:r>
              <a:rPr lang="en-US" sz="1100" dirty="0" smtClean="0"/>
              <a:t> notions of high-mindedness and openly acknowledging their quest of profits, engage in a "pure, 'libertarian' capitalism - one in which profit is the only animus and in which if that is the end, any means are justified."</a:t>
            </a:r>
            <a:r>
              <a:rPr lang="en-US" sz="1100" baseline="30000" dirty="0" smtClean="0">
                <a:hlinkClick r:id="rId11" action="ppaction://hlinkfile"/>
              </a:rPr>
              <a:t>[4]</a:t>
            </a:r>
            <a:r>
              <a:rPr lang="en-US" sz="1100" dirty="0" smtClean="0"/>
              <a:t/>
            </a:r>
            <a:br>
              <a:rPr lang="en-US" sz="1100" dirty="0" smtClean="0"/>
            </a:br>
            <a:endParaRPr lang="en-US" sz="1100" dirty="0" smtClean="0"/>
          </a:p>
          <a:p>
            <a:pPr lvl="1"/>
            <a:endParaRPr lang="en-US" sz="1100" dirty="0" smtClean="0"/>
          </a:p>
          <a:p>
            <a:endParaRPr lang="en-US" sz="1100" dirty="0" smtClean="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1/6/2011</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9A2E737C-3DB5-4D40-B78A-8684303D68B8}"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
          <p:cNvSpPr>
            <a:spLocks noGrp="1" noRot="1" noChangeAspect="1" noChangeArrowheads="1" noTextEdit="1"/>
          </p:cNvSpPr>
          <p:nvPr>
            <p:ph type="sldImg"/>
          </p:nvPr>
        </p:nvSpPr>
        <p:spPr>
          <a:ln/>
        </p:spPr>
      </p:sp>
      <p:sp>
        <p:nvSpPr>
          <p:cNvPr id="66563" name="Rectangle 2"/>
          <p:cNvSpPr>
            <a:spLocks noGrp="1" noChangeArrowheads="1"/>
          </p:cNvSpPr>
          <p:nvPr>
            <p:ph type="body" idx="1"/>
          </p:nvPr>
        </p:nvSpPr>
        <p:spPr>
          <a:noFill/>
          <a:ln/>
        </p:spPr>
        <p:txBody>
          <a:bodyPr/>
          <a:lstStyle/>
          <a:p>
            <a:pPr marL="120211" indent="-120211">
              <a:buSzPct val="80000"/>
              <a:buFontTx/>
              <a:buChar char="•"/>
            </a:pPr>
            <a:r>
              <a:rPr lang="en-US" dirty="0" smtClean="0"/>
              <a:t>Great idea: why buy the special dress if you only need it for one party?  Just rent it!</a:t>
            </a:r>
          </a:p>
          <a:p>
            <a:pPr marL="120211" indent="-120211">
              <a:buSzPct val="80000"/>
              <a:buFontTx/>
              <a:buChar char="•"/>
            </a:pPr>
            <a:r>
              <a:rPr lang="en-US" dirty="0" smtClean="0"/>
              <a:t>A Netflix for fashion.</a:t>
            </a:r>
          </a:p>
          <a:p>
            <a:pPr marL="120211" indent="-120211">
              <a:buSzPct val="80000"/>
              <a:buFontTx/>
              <a:buChar char="•"/>
            </a:pPr>
            <a:r>
              <a:rPr lang="en-US" dirty="0" smtClean="0"/>
              <a:t>Bain Capital Ventures provided seed financing, which the company used to build its inventory of 160 styles </a:t>
            </a:r>
          </a:p>
          <a:p>
            <a:pPr marL="120211" indent="-120211">
              <a:buSzPct val="80000"/>
              <a:buFontTx/>
              <a:buChar char="•"/>
            </a:pPr>
            <a:r>
              <a:rPr lang="en-US" dirty="0" smtClean="0"/>
              <a:t>The idea is to give each person two sizes (“you get a back-up size absolutely free so there’s no need to worry about fit”).  Now does this makes sense?</a:t>
            </a:r>
          </a:p>
          <a:p>
            <a:pPr marL="120211" indent="-120211">
              <a:buSzPct val="80000"/>
              <a:buFontTx/>
              <a:buChar char="•"/>
            </a:pPr>
            <a:r>
              <a:rPr lang="en-US" u="sng" dirty="0" smtClean="0">
                <a:hlinkClick r:id="rId3"/>
              </a:rPr>
              <a:t>http://operationsroom.wordpress.com/2009/11/23/fashionable-renting/</a:t>
            </a:r>
            <a:r>
              <a:rPr lang="en-US" dirty="0" smtClean="0"/>
              <a:t/>
            </a:r>
            <a:br>
              <a:rPr lang="en-US" dirty="0" smtClean="0"/>
            </a:br>
            <a:endParaRPr lang="en-US" dirty="0" smtClean="0"/>
          </a:p>
          <a:p>
            <a:pPr marL="120211" indent="-120211">
              <a:buSzPct val="80000"/>
              <a:buFontTx/>
              <a:buChar char="•"/>
            </a:pPr>
            <a:r>
              <a:rPr lang="en-US" dirty="0" smtClean="0"/>
              <a:t>http://www.renttherunway.com/story</a:t>
            </a:r>
          </a:p>
          <a:p>
            <a:r>
              <a:rPr lang="en-US" dirty="0" smtClean="0"/>
              <a:t>Co-founders Jennifer Hyman (</a:t>
            </a:r>
            <a:r>
              <a:rPr lang="en-US" dirty="0" err="1" smtClean="0"/>
              <a:t>Jenn</a:t>
            </a:r>
            <a:r>
              <a:rPr lang="en-US" dirty="0" smtClean="0"/>
              <a:t>) and Jennifer Fleiss (Jenny) met as </a:t>
            </a:r>
            <a:r>
              <a:rPr lang="en-US" dirty="0" err="1" smtClean="0"/>
              <a:t>sectionmates</a:t>
            </a:r>
            <a:r>
              <a:rPr lang="en-US" dirty="0" smtClean="0"/>
              <a:t> at Harvard Business School, where over frequent girls nights, they became fast friends. During a trip home to New York City, </a:t>
            </a:r>
            <a:r>
              <a:rPr lang="en-US" dirty="0" err="1" smtClean="0"/>
              <a:t>Jenn</a:t>
            </a:r>
            <a:r>
              <a:rPr lang="en-US" dirty="0" smtClean="0"/>
              <a:t> watched her sister Becky struggle with a </a:t>
            </a:r>
            <a:r>
              <a:rPr lang="en-US" b="1" dirty="0" smtClean="0"/>
              <a:t>‘closet full of clothes but nothing to wear’ </a:t>
            </a:r>
            <a:r>
              <a:rPr lang="en-US" dirty="0" smtClean="0"/>
              <a:t>moment. Becky had an upcoming wedding and wanted something gorgeous—</a:t>
            </a:r>
            <a:r>
              <a:rPr lang="en-US" dirty="0" err="1" smtClean="0"/>
              <a:t>Hervé</a:t>
            </a:r>
            <a:r>
              <a:rPr lang="en-US" dirty="0" smtClean="0"/>
              <a:t> Léger maybe, or </a:t>
            </a:r>
            <a:r>
              <a:rPr lang="en-US" dirty="0" err="1" smtClean="0"/>
              <a:t>Proenza</a:t>
            </a:r>
            <a:r>
              <a:rPr lang="en-US" dirty="0" smtClean="0"/>
              <a:t>—but her modest salary meant that everything high-end was out of reach. What if, </a:t>
            </a:r>
            <a:r>
              <a:rPr lang="en-US" dirty="0" err="1" smtClean="0"/>
              <a:t>Jenn</a:t>
            </a:r>
            <a:r>
              <a:rPr lang="en-US" dirty="0" smtClean="0"/>
              <a:t> thought, the </a:t>
            </a:r>
            <a:r>
              <a:rPr lang="en-US" dirty="0" err="1" smtClean="0"/>
              <a:t>Beckys</a:t>
            </a:r>
            <a:r>
              <a:rPr lang="en-US" dirty="0" smtClean="0"/>
              <a:t> of this world could have access to their </a:t>
            </a:r>
            <a:r>
              <a:rPr lang="en-US" b="1" dirty="0" smtClean="0"/>
              <a:t>dream closet – a new dress for every occasion? </a:t>
            </a:r>
            <a:r>
              <a:rPr lang="en-US" dirty="0" smtClean="0"/>
              <a:t>And what if designers were able to get their pieces into the hands of </a:t>
            </a:r>
            <a:r>
              <a:rPr lang="en-US" b="1" dirty="0" smtClean="0"/>
              <a:t>young, fashionable women </a:t>
            </a:r>
            <a:r>
              <a:rPr lang="en-US" dirty="0" smtClean="0"/>
              <a:t>and build an addiction for designer fashion? </a:t>
            </a:r>
          </a:p>
          <a:p>
            <a:r>
              <a:rPr lang="en-US" dirty="0" smtClean="0"/>
              <a:t/>
            </a:r>
            <a:br>
              <a:rPr lang="en-US" dirty="0" smtClean="0"/>
            </a:br>
            <a:r>
              <a:rPr lang="en-US" dirty="0" smtClean="0"/>
              <a:t>Cut to: Cambridge, Massachusetts, several days later. </a:t>
            </a:r>
            <a:r>
              <a:rPr lang="en-US" dirty="0" err="1" smtClean="0"/>
              <a:t>Jenn</a:t>
            </a:r>
            <a:r>
              <a:rPr lang="en-US" dirty="0" smtClean="0"/>
              <a:t> told Jenny about Becky’s dilemma, and, this being business school, they started creating a company. A few business plans later (okay, more than a few), along with formative meetings with top designers and retailers, and was born in </a:t>
            </a:r>
            <a:r>
              <a:rPr lang="en-US" b="1" dirty="0" smtClean="0"/>
              <a:t>New York City.</a:t>
            </a:r>
          </a:p>
          <a:p>
            <a:r>
              <a:rPr lang="en-US" dirty="0" smtClean="0"/>
              <a:t>It’s a community designed to fill the needs of women just like </a:t>
            </a:r>
            <a:r>
              <a:rPr lang="en-US" dirty="0" err="1" smtClean="0"/>
              <a:t>Jenn</a:t>
            </a:r>
            <a:r>
              <a:rPr lang="en-US" dirty="0" smtClean="0"/>
              <a:t>, Jenny and Becky—women who know and </a:t>
            </a:r>
            <a:r>
              <a:rPr lang="en-US" b="1" dirty="0" smtClean="0"/>
              <a:t>love high fashion, </a:t>
            </a:r>
            <a:r>
              <a:rPr lang="en-US" dirty="0" smtClean="0"/>
              <a:t>who want to </a:t>
            </a:r>
            <a:r>
              <a:rPr lang="en-US" b="1" dirty="0" smtClean="0"/>
              <a:t>look glamorous </a:t>
            </a:r>
            <a:r>
              <a:rPr lang="en-US" dirty="0" smtClean="0"/>
              <a:t>for all their nights out and </a:t>
            </a:r>
            <a:r>
              <a:rPr lang="en-US" b="1" dirty="0" smtClean="0"/>
              <a:t>experiment with new brands </a:t>
            </a:r>
            <a:r>
              <a:rPr lang="en-US" dirty="0" smtClean="0"/>
              <a:t>without the anxiety of investing in piece after piece. Users benefit from the expertise of </a:t>
            </a:r>
            <a:r>
              <a:rPr lang="en-US" b="1" dirty="0" smtClean="0"/>
              <a:t>professional stylists </a:t>
            </a:r>
            <a:r>
              <a:rPr lang="en-US" dirty="0" smtClean="0"/>
              <a:t>and the shared wisdom of like-minded fashion-forward members. Through exclusive relationships with top designers, is able to continually update its stock with the latest pieces. And to think: it all started with that age-old complaint: I don’t have anything to wear. Now you do, and you’re going to </a:t>
            </a:r>
            <a:r>
              <a:rPr lang="en-US" b="1" dirty="0" smtClean="0"/>
              <a:t>look amazing!</a:t>
            </a:r>
            <a:endParaRPr lang="en-US" b="1"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
          <p:cNvSpPr>
            <a:spLocks noGrp="1" noRot="1" noChangeAspect="1" noChangeArrowheads="1" noTextEdit="1"/>
          </p:cNvSpPr>
          <p:nvPr>
            <p:ph type="sldImg"/>
          </p:nvPr>
        </p:nvSpPr>
        <p:spPr>
          <a:ln/>
        </p:spPr>
      </p:sp>
      <p:sp>
        <p:nvSpPr>
          <p:cNvPr id="67587" name="Rectangle 2"/>
          <p:cNvSpPr>
            <a:spLocks noGrp="1" noChangeArrowheads="1"/>
          </p:cNvSpPr>
          <p:nvPr>
            <p:ph type="body" idx="1"/>
          </p:nvPr>
        </p:nvSpPr>
        <p:spPr>
          <a:noFill/>
          <a:ln/>
        </p:spPr>
        <p:txBody>
          <a:bodyPr/>
          <a:lstStyle/>
          <a:p>
            <a:pPr marL="159732" indent="-159732">
              <a:buSzPct val="80000"/>
              <a:buFontTx/>
              <a:buChar char="•"/>
            </a:pPr>
            <a:r>
              <a:rPr lang="en-US" dirty="0" smtClean="0"/>
              <a:t>So you need 10 rentals just to break even on purchasing costs—no including processing costs, etc.  How long does the season need to be to make money?</a:t>
            </a:r>
          </a:p>
          <a:p>
            <a:pPr marL="633985" lvl="1" indent="-159732">
              <a:buSzPct val="80000"/>
            </a:pPr>
            <a:r>
              <a:rPr lang="en-US" dirty="0" smtClean="0"/>
              <a:t>4 sizes for each style. 4 copies of each size. 16 x 160 = 2,560 dresses.</a:t>
            </a:r>
          </a:p>
          <a:p>
            <a:pPr marL="633985" lvl="1" indent="-159732">
              <a:buSzPct val="80000"/>
            </a:pPr>
            <a:r>
              <a:rPr lang="en-US" dirty="0" smtClean="0"/>
              <a:t>At $500 that is 1.3 million in inventory.</a:t>
            </a:r>
          </a:p>
          <a:p>
            <a:pPr marL="633985" lvl="1" indent="-159732">
              <a:buSzPct val="80000"/>
            </a:pPr>
            <a:r>
              <a:rPr lang="en-US" dirty="0" smtClean="0"/>
              <a:t>Unlikely to be sustainable.</a:t>
            </a:r>
          </a:p>
          <a:p>
            <a:r>
              <a:rPr lang="en-US" dirty="0" smtClean="0"/>
              <a:t>The idea must have been sold on quick volume growth and lack of seasonality a la </a:t>
            </a:r>
            <a:r>
              <a:rPr lang="en-US" dirty="0" err="1" smtClean="0"/>
              <a:t>Webvan</a:t>
            </a:r>
            <a:r>
              <a:rPr lang="en-US" dirty="0" smtClean="0"/>
              <a:t>:</a:t>
            </a:r>
          </a:p>
          <a:p>
            <a:pPr lvl="1"/>
            <a:r>
              <a:rPr lang="en-US" dirty="0" smtClean="0"/>
              <a:t> Assume they buy the dress 50% of retail, so then it 5 rentals to pay for the $1000 dress. But you must add cleaning, sending, and other variable cost + OH, so say, 10 rentals to cover cost.</a:t>
            </a:r>
          </a:p>
          <a:p>
            <a:pPr lvl="1"/>
            <a:r>
              <a:rPr lang="en-US" dirty="0" smtClean="0"/>
              <a:t> If each dress were rented </a:t>
            </a:r>
            <a:r>
              <a:rPr lang="en-US" u="sng" dirty="0" smtClean="0"/>
              <a:t>out immediately and continuously </a:t>
            </a:r>
            <a:r>
              <a:rPr lang="en-US" dirty="0" smtClean="0"/>
              <a:t>one day upon receiving (a la Netflix), that would take 15x4 days  = 60 days, so the other 300 days per year would bring in profit ($100 revenue – variable cost must be positive).</a:t>
            </a:r>
          </a:p>
          <a:p>
            <a:r>
              <a:rPr lang="en-US" dirty="0" smtClean="0"/>
              <a:t>But:</a:t>
            </a:r>
          </a:p>
          <a:p>
            <a:pPr>
              <a:buNone/>
            </a:pPr>
            <a:r>
              <a:rPr lang="en-US" dirty="0" smtClean="0"/>
              <a:t>	(1) most dresses are seasonal (and change quickly with fashion). If it’s a classic black dress – you buy one and don’t rent one. </a:t>
            </a:r>
            <a:br>
              <a:rPr lang="en-US" dirty="0" smtClean="0"/>
            </a:br>
            <a:r>
              <a:rPr lang="en-US" dirty="0" smtClean="0"/>
              <a:t>(2) These will be mostly utilized on weekends. </a:t>
            </a:r>
            <a:br>
              <a:rPr lang="en-US" dirty="0" smtClean="0"/>
            </a:br>
            <a:r>
              <a:rPr lang="en-US" dirty="0" smtClean="0"/>
              <a:t>Scale helps, but not too much. </a:t>
            </a:r>
          </a:p>
          <a:p>
            <a:endParaRPr lang="en-US" dirty="0" smtClean="0"/>
          </a:p>
          <a:p>
            <a:r>
              <a:rPr lang="en-US" dirty="0" smtClean="0"/>
              <a:t>The point here is that we will come back to evaluate a similar business with Peapod</a:t>
            </a:r>
          </a:p>
          <a:p>
            <a:pPr marL="159732" indent="-159732">
              <a:buSzPct val="80000"/>
              <a:buFontTx/>
              <a:buChar char="•"/>
            </a:pPr>
            <a:endParaRPr lang="en-US" dirty="0" smtClean="0"/>
          </a:p>
          <a:p>
            <a:pPr marL="159732" indent="-159732">
              <a:buSzPct val="80000"/>
              <a:buFontTx/>
              <a:buChar char="•"/>
            </a:pPr>
            <a:r>
              <a:rPr lang="en-US" dirty="0" smtClean="0"/>
              <a:t>There was another business but with bags—that may make more sense.  Also: in 2010, B&amp;N is moving into renting textbooks, which seems a better model: larger 42.5% of retail (so only two rentals brake even) AND longer time at customer AND predictable </a:t>
            </a:r>
            <a:r>
              <a:rPr lang="en-US" u="sng" dirty="0" smtClean="0">
                <a:hlinkClick r:id="rId3"/>
              </a:rPr>
              <a:t>http://operationsroom.wordpress.com/2010/01/17/renting-textbooks/</a:t>
            </a:r>
            <a:endParaRPr lang="en-US" dirty="0" smtClean="0"/>
          </a:p>
          <a:p>
            <a:pPr marL="159732" indent="-159732"/>
            <a:endParaRPr lang="en-US" dirty="0" smtClean="0"/>
          </a:p>
          <a:p>
            <a:pPr marL="159732" indent="-159732"/>
            <a:r>
              <a:rPr lang="en-US" dirty="0" smtClean="0"/>
              <a:t>Point: we need to build and evaluate the operations system in order to understand whether this is a sustainable model.</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6563" name="Rectangle 3"/>
          <p:cNvSpPr>
            <a:spLocks noGrp="1" noChangeArrowheads="1"/>
          </p:cNvSpPr>
          <p:nvPr>
            <p:ph type="dt" sz="quarter" idx="1"/>
          </p:nvPr>
        </p:nvSpPr>
        <p:spPr/>
        <p:txBody>
          <a:bodyPr/>
          <a:lstStyle/>
          <a:p>
            <a:pPr>
              <a:defRPr/>
            </a:pPr>
            <a:fld id="{BE2FC510-34B2-4E68-8528-D614FE1D3A96}" type="datetime1">
              <a:rPr lang="en-US" smtClean="0"/>
              <a:pPr>
                <a:defRPr/>
              </a:pPr>
              <a:t>1/6/2011</a:t>
            </a:fld>
            <a:endParaRPr lang="en-US" smtClean="0"/>
          </a:p>
        </p:txBody>
      </p:sp>
      <p:sp>
        <p:nvSpPr>
          <p:cNvPr id="66564" name="Rectangle 6"/>
          <p:cNvSpPr>
            <a:spLocks noGrp="1" noChangeArrowheads="1"/>
          </p:cNvSpPr>
          <p:nvPr>
            <p:ph type="ftr" sz="quarter" idx="4"/>
          </p:nvPr>
        </p:nvSpPr>
        <p:spPr/>
        <p:txBody>
          <a:bodyPr/>
          <a:lstStyle/>
          <a:p>
            <a:pPr>
              <a:defRPr/>
            </a:pPr>
            <a:r>
              <a:rPr lang="en-US" smtClean="0"/>
              <a:t>© Van Mieghem</a:t>
            </a:r>
          </a:p>
        </p:txBody>
      </p:sp>
      <p:sp>
        <p:nvSpPr>
          <p:cNvPr id="66565" name="Rectangle 7"/>
          <p:cNvSpPr>
            <a:spLocks noGrp="1" noChangeArrowheads="1"/>
          </p:cNvSpPr>
          <p:nvPr>
            <p:ph type="sldNum" sz="quarter" idx="5"/>
          </p:nvPr>
        </p:nvSpPr>
        <p:spPr/>
        <p:txBody>
          <a:bodyPr/>
          <a:lstStyle/>
          <a:p>
            <a:pPr>
              <a:defRPr/>
            </a:pPr>
            <a:fld id="{B91985D4-1C91-4705-92C9-A1091C515A3C}" type="slidenum">
              <a:rPr lang="en-US" smtClean="0"/>
              <a:pPr>
                <a:defRPr/>
              </a:pPr>
              <a:t>13</a:t>
            </a:fld>
            <a:endParaRPr lang="en-US" smtClean="0"/>
          </a:p>
        </p:txBody>
      </p:sp>
      <p:sp>
        <p:nvSpPr>
          <p:cNvPr id="68614" name="Rectangle 2"/>
          <p:cNvSpPr>
            <a:spLocks noGrp="1" noRot="1" noChangeAspect="1" noChangeArrowheads="1" noTextEdit="1"/>
          </p:cNvSpPr>
          <p:nvPr>
            <p:ph type="sldImg"/>
          </p:nvPr>
        </p:nvSpPr>
        <p:spPr>
          <a:xfrm>
            <a:off x="1546225" y="323850"/>
            <a:ext cx="4221163" cy="3165475"/>
          </a:xfrm>
          <a:ln/>
        </p:spPr>
      </p:sp>
      <p:sp>
        <p:nvSpPr>
          <p:cNvPr id="68615" name="Rectangle 3"/>
          <p:cNvSpPr>
            <a:spLocks noGrp="1" noChangeArrowheads="1"/>
          </p:cNvSpPr>
          <p:nvPr>
            <p:ph type="body" idx="1"/>
          </p:nvPr>
        </p:nvSpPr>
        <p:spPr>
          <a:noFill/>
          <a:ln/>
        </p:spPr>
        <p:txBody>
          <a:bodyPr/>
          <a:lstStyle/>
          <a:p>
            <a:r>
              <a:rPr lang="en-US" sz="1000" dirty="0" smtClean="0"/>
              <a:t>For example: </a:t>
            </a:r>
            <a:r>
              <a:rPr lang="en-US" sz="1000" dirty="0" smtClean="0">
                <a:solidFill>
                  <a:srgbClr val="FF3300"/>
                </a:solidFill>
              </a:rPr>
              <a:t>Singapore Airlines: </a:t>
            </a:r>
            <a:r>
              <a:rPr lang="en-US" sz="1000" i="1" dirty="0" smtClean="0">
                <a:solidFill>
                  <a:srgbClr val="FF3300"/>
                </a:solidFill>
              </a:rPr>
              <a:t>give some examples of OM decisions that are taken every day, vs. OS decisions</a:t>
            </a:r>
            <a:r>
              <a:rPr lang="en-US" sz="1000" i="1" dirty="0" smtClean="0"/>
              <a:t>:</a:t>
            </a:r>
            <a:endParaRPr lang="en-US" sz="1000" dirty="0" smtClean="0"/>
          </a:p>
          <a:p>
            <a:r>
              <a:rPr lang="en-US" sz="1000" dirty="0" smtClean="0"/>
              <a:t>Many OM decisions are taken every day:</a:t>
            </a:r>
          </a:p>
          <a:p>
            <a:pPr lvl="1"/>
            <a:r>
              <a:rPr lang="en-US" sz="1000" dirty="0" smtClean="0"/>
              <a:t>scheduling aircrew to flights (efficient use of staff, accommodate individual staff preferences, within safety regulations)</a:t>
            </a:r>
          </a:p>
          <a:p>
            <a:pPr lvl="1"/>
            <a:r>
              <a:rPr lang="en-US" sz="1000" dirty="0" smtClean="0"/>
              <a:t>devising procedures and training to continuously improve </a:t>
            </a:r>
            <a:r>
              <a:rPr lang="en-US" sz="1000" dirty="0" err="1" smtClean="0"/>
              <a:t>QoS</a:t>
            </a:r>
            <a:r>
              <a:rPr lang="en-US" sz="1000" dirty="0" smtClean="0"/>
              <a:t> by air and ground staff</a:t>
            </a:r>
          </a:p>
          <a:p>
            <a:pPr lvl="1"/>
            <a:r>
              <a:rPr lang="en-US" sz="1000" dirty="0" smtClean="0"/>
              <a:t>reducing on-ground time for aircraft between flights</a:t>
            </a:r>
          </a:p>
          <a:p>
            <a:pPr lvl="1"/>
            <a:r>
              <a:rPr lang="en-US" sz="1000" dirty="0" smtClean="0"/>
              <a:t>scheduling timing &amp; extent of aircraft maintenance</a:t>
            </a:r>
          </a:p>
          <a:p>
            <a:pPr lvl="1"/>
            <a:r>
              <a:rPr lang="en-US" sz="1000" dirty="0" smtClean="0"/>
              <a:t>managing delivery of refreshments and other items to the aircraft</a:t>
            </a:r>
          </a:p>
          <a:p>
            <a:endParaRPr lang="en-US" sz="1000" dirty="0" smtClean="0"/>
          </a:p>
          <a:p>
            <a:r>
              <a:rPr lang="en-US" sz="1000" dirty="0" smtClean="0"/>
              <a:t>OS decisions: (start anticipating the framework):</a:t>
            </a:r>
          </a:p>
          <a:p>
            <a:r>
              <a:rPr lang="en-US" sz="1000" dirty="0" smtClean="0"/>
              <a:t>1 Asset decisions:</a:t>
            </a:r>
          </a:p>
          <a:p>
            <a:pPr lvl="1"/>
            <a:r>
              <a:rPr lang="en-US" sz="1000" dirty="0" smtClean="0"/>
              <a:t>Sizing &amp; Timing: determining number and type of </a:t>
            </a:r>
            <a:r>
              <a:rPr lang="en-US" sz="1000" b="1" dirty="0" smtClean="0"/>
              <a:t>aircraft that forms the capacity</a:t>
            </a:r>
            <a:r>
              <a:rPr lang="en-US" sz="1000" dirty="0" smtClean="0"/>
              <a:t> of its long-haul passenger, local </a:t>
            </a:r>
            <a:r>
              <a:rPr lang="en-US" sz="1000" dirty="0" err="1" smtClean="0"/>
              <a:t>Silkair</a:t>
            </a:r>
            <a:r>
              <a:rPr lang="en-US" sz="1000" dirty="0" smtClean="0"/>
              <a:t> and cargo operations, and </a:t>
            </a:r>
            <a:r>
              <a:rPr lang="en-US" sz="1000" b="1" dirty="0" smtClean="0"/>
              <a:t>timing purchase options</a:t>
            </a:r>
            <a:r>
              <a:rPr lang="en-US" sz="1000" dirty="0" smtClean="0"/>
              <a:t> with aircraft suppliers</a:t>
            </a:r>
          </a:p>
          <a:p>
            <a:pPr lvl="1"/>
            <a:r>
              <a:rPr lang="en-US" sz="1000" dirty="0" smtClean="0"/>
              <a:t>Types: deciding </a:t>
            </a:r>
            <a:r>
              <a:rPr lang="en-US" sz="1000" b="1" dirty="0" smtClean="0"/>
              <a:t>relative balance of investment</a:t>
            </a:r>
            <a:r>
              <a:rPr lang="en-US" sz="1000" dirty="0" smtClean="0"/>
              <a:t> in aircraft, in-flight services, terminal facilities, cargo warehouses, handling equipment, etc.</a:t>
            </a:r>
          </a:p>
          <a:p>
            <a:pPr lvl="1"/>
            <a:r>
              <a:rPr lang="en-US" sz="1000" dirty="0" smtClean="0"/>
              <a:t>Location: configuring location and scope of the group’s maintenance and other operations</a:t>
            </a:r>
          </a:p>
          <a:p>
            <a:r>
              <a:rPr lang="en-US" sz="1000" dirty="0" smtClean="0"/>
              <a:t>2. Activity decisions:</a:t>
            </a:r>
          </a:p>
          <a:p>
            <a:pPr lvl="1"/>
            <a:r>
              <a:rPr lang="en-US" sz="1000" dirty="0" smtClean="0"/>
              <a:t>approach to choosing which noncore services (food prep, cleaning, maintenance, etc.) to subcontract and which to keep in-house</a:t>
            </a:r>
          </a:p>
          <a:p>
            <a:pPr lvl="1"/>
            <a:r>
              <a:rPr lang="en-US" sz="1000" dirty="0" smtClean="0"/>
              <a:t>defining organizational structure, commercial relationships, and boundaries between various parts of the group</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z="1000" dirty="0" smtClean="0"/>
              <a:t>Example: Sharp: C = low cost and reasonably timely, A = new plant, P = new 8 x 40” panels, moving 17 outside suppliers and service providers inside to work as “one virtual company”, hyper JIT. (how set up terms? Suppliers built and pay own facility, rent land from Sharp, but can sell to outside).  Should glass supplier Corning also move?</a:t>
            </a:r>
          </a:p>
          <a:p>
            <a:r>
              <a:rPr lang="en-US" sz="1000" dirty="0" smtClean="0"/>
              <a:t>We have viewed ops as resources applied to processes. Obviously the choice of resources and processes gives ops certain competencies: they affect what the organization can and cannot do. We will summarize the competencies by 4 dimensions &amp; prioritize them: order winners vs. qualifiers.</a:t>
            </a:r>
          </a:p>
          <a:p>
            <a:pPr lvl="1">
              <a:buFontTx/>
              <a:buChar char="–"/>
            </a:pPr>
            <a:r>
              <a:rPr lang="en-US" sz="1000" dirty="0" smtClean="0"/>
              <a:t>What are our distinctive </a:t>
            </a:r>
            <a:r>
              <a:rPr lang="en-US" sz="1000" i="1" dirty="0" smtClean="0"/>
              <a:t>capabilities </a:t>
            </a:r>
            <a:r>
              <a:rPr lang="en-US" sz="1000" dirty="0" smtClean="0"/>
              <a:t>or </a:t>
            </a:r>
            <a:r>
              <a:rPr lang="en-US" sz="1000" i="1" dirty="0" smtClean="0"/>
              <a:t>competences</a:t>
            </a:r>
            <a:r>
              <a:rPr lang="en-US" sz="1000" dirty="0" smtClean="0"/>
              <a:t>?</a:t>
            </a:r>
          </a:p>
          <a:p>
            <a:pPr lvl="2">
              <a:buFontTx/>
              <a:buChar char="–"/>
            </a:pPr>
            <a:r>
              <a:rPr lang="en-US" sz="900" dirty="0" smtClean="0"/>
              <a:t>“The combinations of resources and processes that underpin sustainable competitive advantage for a specific firm competing in a specific market.”</a:t>
            </a:r>
          </a:p>
          <a:p>
            <a:pPr lvl="2">
              <a:buFontTx/>
              <a:buChar char="–"/>
            </a:pPr>
            <a:r>
              <a:rPr lang="en-US" sz="900" dirty="0" smtClean="0"/>
              <a:t>“Abilities that customers value but that competitors cannot replicate.”</a:t>
            </a:r>
            <a:endParaRPr lang="en-US" sz="900" i="1" dirty="0" smtClean="0">
              <a:solidFill>
                <a:srgbClr val="FF3300"/>
              </a:solidFill>
            </a:endParaRPr>
          </a:p>
          <a:p>
            <a:pPr lvl="1"/>
            <a:r>
              <a:rPr lang="en-US" sz="1000" i="1" dirty="0" smtClean="0">
                <a:solidFill>
                  <a:srgbClr val="FF3300"/>
                </a:solidFill>
              </a:rPr>
              <a:t>Are competencies fully determined by resources and processes?</a:t>
            </a:r>
            <a:r>
              <a:rPr lang="en-US" sz="1000" i="1" dirty="0" smtClean="0"/>
              <a:t> </a:t>
            </a:r>
            <a:r>
              <a:rPr lang="en-US" sz="1000" dirty="0" smtClean="0"/>
              <a:t>Values = standards by which employees set priorities. When they are set automatically (by process) they constitute the culture, which allows decentralized aligned decision making.</a:t>
            </a:r>
          </a:p>
          <a:p>
            <a:r>
              <a:rPr lang="en-US" sz="1000" dirty="0" smtClean="0"/>
              <a:t>Value = 3 P’s = profit, people, planet</a:t>
            </a:r>
          </a:p>
          <a:p>
            <a:r>
              <a:rPr lang="en-US" sz="1000" dirty="0" smtClean="0"/>
              <a:t>Consider profit: We thus have a clear metric for evaluation and improvement of OS: NPV</a:t>
            </a:r>
          </a:p>
          <a:p>
            <a:pPr lvl="1"/>
            <a:r>
              <a:rPr lang="en-US" sz="1000" dirty="0" smtClean="0"/>
              <a:t>We always want to make sure our recommendations are financially sound.  After all, </a:t>
            </a:r>
            <a:r>
              <a:rPr lang="en-US" sz="1000" i="1" dirty="0" smtClean="0"/>
              <a:t>why are we in business?</a:t>
            </a:r>
          </a:p>
          <a:p>
            <a:pPr lvl="1"/>
            <a:r>
              <a:rPr lang="en-US" sz="1000" dirty="0" smtClean="0"/>
              <a:t>Performance metrics: many, including survival, growth, profits, shareholder value and others.  Our metric will be profit flows, that is the complete current and future stream of profits.  From this, most other financial metrics can be deduced.  </a:t>
            </a:r>
          </a:p>
          <a:p>
            <a:r>
              <a:rPr lang="en-US" sz="1000" dirty="0" smtClean="0">
                <a:solidFill>
                  <a:srgbClr val="FF3300"/>
                </a:solidFill>
              </a:rPr>
              <a:t>The main advantages for NPV of cash flows are</a:t>
            </a:r>
            <a:r>
              <a:rPr lang="en-US" sz="1000" dirty="0" smtClean="0"/>
              <a:t>: </a:t>
            </a:r>
          </a:p>
          <a:p>
            <a:pPr lvl="1">
              <a:buFontTx/>
              <a:buAutoNum type="arabicPeriod"/>
            </a:pPr>
            <a:r>
              <a:rPr lang="en-US" sz="1000" dirty="0" smtClean="0"/>
              <a:t>In-line with financial theory</a:t>
            </a:r>
          </a:p>
          <a:p>
            <a:pPr lvl="1">
              <a:buFontTx/>
              <a:buAutoNum type="arabicPeriod"/>
            </a:pPr>
            <a:r>
              <a:rPr lang="en-US" sz="1000" dirty="0" smtClean="0"/>
              <a:t>Cash flows are harder to manipulate than a single measure; </a:t>
            </a:r>
          </a:p>
          <a:p>
            <a:pPr lvl="1">
              <a:buFontTx/>
              <a:buAutoNum type="arabicPeriod"/>
            </a:pPr>
            <a:r>
              <a:rPr lang="en-US" sz="1000" dirty="0" smtClean="0"/>
              <a:t>they recognize the longer term and temporal character of many decisions, yours as well as your competitors’ </a:t>
            </a:r>
          </a:p>
          <a:p>
            <a:pPr lvl="1">
              <a:buFontTx/>
              <a:buAutoNum type="arabicPeriod"/>
            </a:pPr>
            <a:r>
              <a:rPr lang="en-US" sz="1000" dirty="0" smtClean="0"/>
              <a:t>they allow us to incorporate risk attitudes and uncertainty.</a:t>
            </a:r>
          </a:p>
          <a:p>
            <a:r>
              <a:rPr lang="en-US" sz="1000" dirty="0" smtClean="0">
                <a:solidFill>
                  <a:srgbClr val="FF3300"/>
                </a:solidFill>
              </a:rPr>
              <a:t>But be cognizant that not everything is properly expressed in money!  Always consider people + planet!</a:t>
            </a:r>
            <a:endParaRPr lang="en-US" sz="1000" dirty="0" smtClean="0"/>
          </a:p>
          <a:p>
            <a:pPr lvl="1"/>
            <a:endParaRPr lang="en-US" sz="1000" dirty="0" smtClean="0"/>
          </a:p>
          <a:p>
            <a:r>
              <a:rPr lang="en-US" sz="1000" dirty="0" smtClean="0"/>
              <a:t>Maximizing NPV gives us a quantitative tool, but it only works well for determining correct parameter choice + choice between alternatives.</a:t>
            </a:r>
          </a:p>
          <a:p>
            <a:pPr lvl="1"/>
            <a:r>
              <a:rPr lang="en-US" sz="1000" dirty="0" smtClean="0"/>
              <a:t>The next slide details the typical components of the resource and process view that you can work on; abstractly, these are the “parameters” you could optimize over</a:t>
            </a:r>
          </a:p>
          <a:p>
            <a:pPr lvl="1"/>
            <a:r>
              <a:rPr lang="en-US" sz="1000" dirty="0" smtClean="0"/>
              <a:t>To come up with the alternatives, we use qualitative judgment and experience.</a:t>
            </a:r>
          </a:p>
          <a:p>
            <a:pPr lvl="2"/>
            <a:r>
              <a:rPr lang="en-US" sz="900" dirty="0" smtClean="0"/>
              <a:t>A qualitative tool to help us: alignment and 3 questions framework.</a:t>
            </a:r>
          </a:p>
          <a:p>
            <a:endParaRPr lang="en-US" dirty="0" smtClean="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B44486B7-123A-48BF-9C9B-E099245DECE4}" type="datetime1">
              <a:rPr lang="en-US" smtClean="0"/>
              <a:pPr>
                <a:defRPr/>
              </a:pPr>
              <a:t>1/6/2011</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5556D21B-6C70-42B1-A140-CFD4CF8BA539}"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second representation of VCAP</a:t>
            </a:r>
          </a:p>
          <a:p>
            <a:pPr lvl="1"/>
            <a:r>
              <a:rPr lang="en-US" dirty="0" smtClean="0"/>
              <a:t>First one is nice b/c of the * (you need both C and “A OR P”—heavy assets or heavy in activities)</a:t>
            </a:r>
          </a:p>
          <a:p>
            <a:pPr lvl="1"/>
            <a:r>
              <a:rPr lang="en-US" dirty="0" smtClean="0"/>
              <a:t>Here we’re building the pyramid to set us up for the detailed decisions</a:t>
            </a:r>
          </a:p>
          <a:p>
            <a:pPr lvl="2"/>
            <a:r>
              <a:rPr lang="en-US" dirty="0" smtClean="0"/>
              <a:t>AND: we turn it into a dynamic framework by including: improvement and innovation</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1/6/2011</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dirty="0" smtClean="0"/>
              <a:t>January 2011:</a:t>
            </a:r>
          </a:p>
          <a:p>
            <a:r>
              <a:rPr lang="en-US" dirty="0" smtClean="0"/>
              <a:t>Welcome to Ops </a:t>
            </a:r>
            <a:r>
              <a:rPr lang="en-US" dirty="0" err="1" smtClean="0"/>
              <a:t>Strat</a:t>
            </a:r>
            <a:r>
              <a:rPr lang="en-US" dirty="0" smtClean="0"/>
              <a:t>!  My name is JVM and I’ll be your instructor.  Before we introduce each other, let us first directly delve into the course: Why this course? How? And What? </a:t>
            </a:r>
          </a:p>
          <a:p>
            <a:r>
              <a:rPr lang="en-US" dirty="0" smtClean="0"/>
              <a:t>In this course, we will study how to build and evaluate the firm’s OS:</a:t>
            </a:r>
          </a:p>
          <a:p>
            <a:pPr lvl="1"/>
            <a:r>
              <a:rPr lang="en-US" dirty="0" smtClean="0"/>
              <a:t>In a computer system, the OS is the layer between: user – apps – OS – hardware</a:t>
            </a:r>
          </a:p>
          <a:p>
            <a:pPr lvl="1"/>
            <a:r>
              <a:rPr lang="en-US" dirty="0" smtClean="0"/>
              <a:t>For an organization, the OS is  the layer between: customers – products – OS – input components (material/labor &amp; capital/suppliers &amp; partners/broader environment)</a:t>
            </a:r>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1/6/2011</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79D2B9B7-104B-4AB1-ACC2-0AF16B0AD3A7}"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lnSpc>
                <a:spcPct val="90000"/>
              </a:lnSpc>
              <a:defRPr/>
            </a:pPr>
            <a:r>
              <a:rPr lang="en-US" dirty="0" smtClean="0"/>
              <a:t>I found this graphical representation useful to remind me to cover all the key decisions in OS.</a:t>
            </a:r>
          </a:p>
          <a:p>
            <a:pPr lvl="1">
              <a:lnSpc>
                <a:spcPct val="90000"/>
              </a:lnSpc>
              <a:defRPr/>
            </a:pPr>
            <a:r>
              <a:rPr lang="en-US" dirty="0" smtClean="0"/>
              <a:t>Can continue Sharp example or </a:t>
            </a:r>
            <a:r>
              <a:rPr lang="en-US" i="1" dirty="0" smtClean="0"/>
              <a:t>better: </a:t>
            </a:r>
            <a:r>
              <a:rPr lang="en-US" dirty="0" smtClean="0"/>
              <a:t>introduce the four project as examples.</a:t>
            </a:r>
          </a:p>
          <a:p>
            <a:pPr>
              <a:lnSpc>
                <a:spcPct val="90000"/>
              </a:lnSpc>
              <a:defRPr/>
            </a:pPr>
            <a:r>
              <a:rPr lang="en-US" dirty="0" smtClean="0"/>
              <a:t>We will clarify what each box means and what question to answer for each box using Min-case 1.</a:t>
            </a:r>
          </a:p>
          <a:p>
            <a:pPr lvl="1">
              <a:lnSpc>
                <a:spcPct val="90000"/>
              </a:lnSpc>
              <a:defRPr/>
            </a:pPr>
            <a:r>
              <a:rPr lang="en-US" dirty="0" smtClean="0"/>
              <a:t>This will be a high-level first application of the framework; the textbook applies it to Zara and we’ll have a service banking example later.</a:t>
            </a:r>
          </a:p>
          <a:p>
            <a:pPr lvl="1">
              <a:lnSpc>
                <a:spcPct val="90000"/>
              </a:lnSpc>
              <a:defRPr/>
            </a:pPr>
            <a:r>
              <a:rPr lang="en-US" dirty="0" smtClean="0"/>
              <a:t>The course is structured to cover pretty much one box per week in detail.</a:t>
            </a:r>
          </a:p>
          <a:p>
            <a:pPr lvl="1">
              <a:lnSpc>
                <a:spcPct val="90000"/>
              </a:lnSpc>
              <a:defRPr/>
            </a:pPr>
            <a:endParaRPr lang="en-US" dirty="0" smtClean="0"/>
          </a:p>
          <a:p>
            <a:pPr>
              <a:lnSpc>
                <a:spcPct val="90000"/>
              </a:lnSpc>
              <a:defRPr/>
            </a:pPr>
            <a:r>
              <a:rPr lang="en-US" dirty="0" smtClean="0"/>
              <a:t>Fillers: if I have time leftover: Discuss examples of companies that use one (or some) drivers as key to their OS:</a:t>
            </a:r>
          </a:p>
          <a:p>
            <a:pPr lvl="1">
              <a:lnSpc>
                <a:spcPct val="90000"/>
              </a:lnSpc>
              <a:defRPr/>
            </a:pPr>
            <a:r>
              <a:rPr lang="en-US" dirty="0" smtClean="0"/>
              <a:t>Ford: to survive, the company must drastically shrink its size (bring assets and balance sheet in line with reduced sales). </a:t>
            </a:r>
          </a:p>
          <a:p>
            <a:pPr lvl="2">
              <a:lnSpc>
                <a:spcPct val="90000"/>
              </a:lnSpc>
              <a:defRPr/>
            </a:pPr>
            <a:r>
              <a:rPr lang="en-US" dirty="0" smtClean="0"/>
              <a:t>Main question is what is the right overall capacity, when, where, and which plants to close. I think their main mistake was timing: too slow in cutting capacity</a:t>
            </a:r>
          </a:p>
          <a:p>
            <a:pPr lvl="1">
              <a:lnSpc>
                <a:spcPct val="90000"/>
              </a:lnSpc>
              <a:defRPr/>
            </a:pPr>
            <a:r>
              <a:rPr lang="en-US" dirty="0" smtClean="0"/>
              <a:t>Why did Cerberus buy Chrysler? What is it that they know about running a car company that Daimler does not know?</a:t>
            </a:r>
          </a:p>
          <a:p>
            <a:pPr lvl="2">
              <a:lnSpc>
                <a:spcPct val="90000"/>
              </a:lnSpc>
              <a:defRPr/>
            </a:pPr>
            <a:r>
              <a:rPr lang="en-US" dirty="0" smtClean="0"/>
              <a:t>Is it the assets or the processes?</a:t>
            </a:r>
          </a:p>
          <a:p>
            <a:pPr lvl="2">
              <a:lnSpc>
                <a:spcPct val="90000"/>
              </a:lnSpc>
              <a:defRPr/>
            </a:pPr>
            <a:r>
              <a:rPr lang="en-US" dirty="0" smtClean="0"/>
              <a:t>Could be that two years from now the private equity company sells it to a Chinese company to give them directly an infrastructure in the US (assets) and a distribution and marketing &amp; sales processes</a:t>
            </a:r>
          </a:p>
          <a:p>
            <a:pPr lvl="1">
              <a:lnSpc>
                <a:spcPct val="90000"/>
              </a:lnSpc>
              <a:defRPr/>
            </a:pPr>
            <a:r>
              <a:rPr lang="en-US" dirty="0" smtClean="0"/>
              <a:t>Google: what does ops </a:t>
            </a:r>
            <a:r>
              <a:rPr lang="en-US" dirty="0" err="1" smtClean="0"/>
              <a:t>strat</a:t>
            </a:r>
            <a:r>
              <a:rPr lang="en-US" dirty="0" smtClean="0"/>
              <a:t> mean for them?</a:t>
            </a:r>
          </a:p>
          <a:p>
            <a:pPr lvl="2">
              <a:lnSpc>
                <a:spcPct val="90000"/>
              </a:lnSpc>
              <a:defRPr/>
            </a:pPr>
            <a:r>
              <a:rPr lang="en-US" dirty="0" smtClean="0"/>
              <a:t>What are their main assets? (servers, people, algorithms/software, advertising partners/customers) </a:t>
            </a:r>
          </a:p>
          <a:p>
            <a:pPr lvl="2">
              <a:lnSpc>
                <a:spcPct val="90000"/>
              </a:lnSpc>
              <a:defRPr/>
            </a:pPr>
            <a:r>
              <a:rPr lang="en-US" dirty="0" smtClean="0"/>
              <a:t>What kind of tech: 4 types: product, process, transportation and coordination (ICT (information and coordination tech).</a:t>
            </a:r>
          </a:p>
          <a:p>
            <a:pPr lvl="2">
              <a:lnSpc>
                <a:spcPct val="90000"/>
              </a:lnSpc>
              <a:defRPr/>
            </a:pPr>
            <a:r>
              <a:rPr lang="en-US" dirty="0" smtClean="0"/>
              <a:t>Perhaps key ops </a:t>
            </a:r>
            <a:r>
              <a:rPr lang="en-US" dirty="0" err="1" smtClean="0"/>
              <a:t>strat</a:t>
            </a:r>
            <a:r>
              <a:rPr lang="en-US" dirty="0" smtClean="0"/>
              <a:t> is to help answer comp </a:t>
            </a:r>
            <a:r>
              <a:rPr lang="en-US" dirty="0" err="1" smtClean="0"/>
              <a:t>strat</a:t>
            </a:r>
            <a:r>
              <a:rPr lang="en-US" dirty="0" smtClean="0"/>
              <a:t> questions: what kind of businesses should we enter? Do we have the assets and processes to develop and market open source office software (compete against Microsoft)  How does ops help? (compete through web-hosted </a:t>
            </a:r>
            <a:r>
              <a:rPr lang="en-US" dirty="0" err="1" smtClean="0"/>
              <a:t>software;better</a:t>
            </a:r>
            <a:r>
              <a:rPr lang="en-US" dirty="0" smtClean="0"/>
              <a:t> web presence, capability)</a:t>
            </a:r>
          </a:p>
          <a:p>
            <a:pPr>
              <a:lnSpc>
                <a:spcPct val="90000"/>
              </a:lnSpc>
              <a:defRPr/>
            </a:pPr>
            <a:endParaRPr lang="en-US" dirty="0" smtClean="0"/>
          </a:p>
          <a:p>
            <a:pPr>
              <a:lnSpc>
                <a:spcPct val="90000"/>
              </a:lnSpc>
              <a:defRPr/>
            </a:pPr>
            <a:r>
              <a:rPr lang="en-US" dirty="0" smtClean="0"/>
              <a:t>How would you apply this framework to study SCM? Which drivers are most important in SCM?</a:t>
            </a:r>
          </a:p>
          <a:p>
            <a:pPr lvl="1">
              <a:lnSpc>
                <a:spcPct val="90000"/>
              </a:lnSpc>
              <a:defRPr/>
            </a:pPr>
            <a:r>
              <a:rPr lang="en-US" dirty="0" smtClean="0"/>
              <a:t>Resource = mostly inventory of the right amount, time, type and the right location</a:t>
            </a:r>
          </a:p>
          <a:p>
            <a:pPr lvl="1">
              <a:lnSpc>
                <a:spcPct val="90000"/>
              </a:lnSpc>
              <a:defRPr/>
            </a:pPr>
            <a:r>
              <a:rPr lang="en-US" dirty="0" smtClean="0"/>
              <a:t>Processes = mostly coordination (information) of supply by transportation technologies to match demand</a:t>
            </a:r>
          </a:p>
          <a:p>
            <a:pPr>
              <a:defRPr/>
            </a:pPr>
            <a:endParaRPr lang="en-US" dirty="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B44486B7-123A-48BF-9C9B-E099245DECE4}" type="datetime1">
              <a:rPr lang="en-US" smtClean="0"/>
              <a:pPr>
                <a:defRPr/>
              </a:pPr>
              <a:t>1/6/2011</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85000" lnSpcReduction="10000"/>
          </a:bodyPr>
          <a:lstStyle/>
          <a:p>
            <a:pPr>
              <a:buFont typeface="Wingdings" pitchFamily="2" charset="2"/>
              <a:buNone/>
              <a:defRPr/>
            </a:pPr>
            <a:r>
              <a:rPr lang="en-US" dirty="0" smtClean="0"/>
              <a:t>Great input from Brian Tomlin (Dec 2010):</a:t>
            </a:r>
          </a:p>
          <a:p>
            <a:pPr>
              <a:buFont typeface="Wingdings" pitchFamily="2" charset="2"/>
              <a:buNone/>
              <a:defRPr/>
            </a:pPr>
            <a:endParaRPr lang="en-US" dirty="0" smtClean="0"/>
          </a:p>
          <a:p>
            <a:r>
              <a:rPr lang="en-US" dirty="0" smtClean="0"/>
              <a:t>Current production network. $2 billion of investments planned for Brazil, Russia, India and China </a:t>
            </a:r>
            <a:r>
              <a:rPr lang="en-US" dirty="0" err="1" smtClean="0"/>
              <a:t>greenfield</a:t>
            </a:r>
            <a:r>
              <a:rPr lang="en-US" dirty="0" smtClean="0"/>
              <a:t> projects – their BRIC strategy.</a:t>
            </a:r>
          </a:p>
          <a:p>
            <a:pPr lvl="1"/>
            <a:r>
              <a:rPr lang="en-US" dirty="0" smtClean="0"/>
              <a:t>Long-term, expensive and complex restructuring.</a:t>
            </a:r>
          </a:p>
          <a:p>
            <a:pPr>
              <a:defRPr/>
            </a:pPr>
            <a:endParaRPr lang="en-US" dirty="0" smtClean="0"/>
          </a:p>
          <a:p>
            <a:pPr>
              <a:defRPr/>
            </a:pPr>
            <a:r>
              <a:rPr lang="en-US" dirty="0" smtClean="0"/>
              <a:t>One is an FT article on Michelin and the other is a WSJ article on Sharp. The Michelin piece discusses challenges/opportunities around global plant networks. The Sharp article discusses an $11 billion investment in a new plant and operating model for LCD production. I chose these for a number reasons:</a:t>
            </a:r>
          </a:p>
          <a:p>
            <a:pPr lvl="1">
              <a:defRPr/>
            </a:pPr>
            <a:r>
              <a:rPr lang="en-US" dirty="0" smtClean="0"/>
              <a:t>To demonstrate to students that operations is strategic.</a:t>
            </a:r>
          </a:p>
          <a:p>
            <a:pPr lvl="1">
              <a:defRPr/>
            </a:pPr>
            <a:r>
              <a:rPr lang="en-US" dirty="0" smtClean="0"/>
              <a:t>To avoid using the usual companies (Dell, Southwest, Wal-Mart etc. etc.) MBA students hear about across a range of courses.</a:t>
            </a:r>
          </a:p>
          <a:p>
            <a:pPr lvl="1">
              <a:defRPr/>
            </a:pPr>
            <a:r>
              <a:rPr lang="en-US" dirty="0" smtClean="0"/>
              <a:t>To use as examples when discussing frameworks and op. strategy decisions during the session. For example, there are opportunities to map some of the article material on to your operations strategy framework: competencies, resources and processes.</a:t>
            </a:r>
          </a:p>
          <a:p>
            <a:pPr>
              <a:defRPr/>
            </a:pPr>
            <a:endParaRPr lang="en-US" dirty="0" smtClean="0"/>
          </a:p>
          <a:p>
            <a:pPr>
              <a:defRPr/>
            </a:pPr>
            <a:r>
              <a:rPr lang="en-US" dirty="0" smtClean="0"/>
              <a:t>I chose the FT Michelin article for the following reasons: </a:t>
            </a:r>
          </a:p>
          <a:p>
            <a:pPr lvl="1">
              <a:defRPr/>
            </a:pPr>
            <a:r>
              <a:rPr lang="en-US" dirty="0" smtClean="0"/>
              <a:t>To highlight the linkage between corporate and operations strategy. Their expansionary strategy in the 70s led to a somewhat ad-hoc plant network that was poorly coordinated.</a:t>
            </a:r>
          </a:p>
          <a:p>
            <a:pPr lvl="1">
              <a:defRPr/>
            </a:pPr>
            <a:r>
              <a:rPr lang="en-US" dirty="0" smtClean="0"/>
              <a:t>To convey the importance of designing and managing global networks – a topic I’ll spend about 5 session on during the course (including the Mexico/China game and the ITT industries standardization case.)</a:t>
            </a:r>
          </a:p>
          <a:p>
            <a:pPr lvl="1">
              <a:defRPr/>
            </a:pPr>
            <a:r>
              <a:rPr lang="en-US" dirty="0" smtClean="0"/>
              <a:t>To pitch the executive-level importance of ops strategy. The current strategy being led by the senior management team is all about (</a:t>
            </a:r>
            <a:r>
              <a:rPr lang="en-US" dirty="0" err="1" smtClean="0"/>
              <a:t>i</a:t>
            </a:r>
            <a:r>
              <a:rPr lang="en-US" dirty="0" smtClean="0"/>
              <a:t>) aligning their global network with future market demand and (ii) standardization, i.e., ops strategy.</a:t>
            </a:r>
          </a:p>
          <a:p>
            <a:pPr lvl="1">
              <a:defRPr/>
            </a:pPr>
            <a:r>
              <a:rPr lang="en-US" dirty="0" smtClean="0"/>
              <a:t>To serve as a counterpoint with Sharp LCD panels that go into high end TVs; i.e., very different products – functional versus fashion, with possible ramifications for ops </a:t>
            </a:r>
            <a:r>
              <a:rPr lang="en-US" dirty="0" err="1" smtClean="0"/>
              <a:t>strat</a:t>
            </a:r>
            <a:r>
              <a:rPr lang="en-US" dirty="0" smtClean="0"/>
              <a:t>.</a:t>
            </a:r>
          </a:p>
          <a:p>
            <a:pPr>
              <a:defRPr/>
            </a:pPr>
            <a:endParaRPr lang="en-US" dirty="0" smtClean="0"/>
          </a:p>
          <a:p>
            <a:pPr>
              <a:defRPr/>
            </a:pPr>
            <a:endParaRPr lang="en-US" dirty="0" smtClean="0"/>
          </a:p>
          <a:p>
            <a:pPr>
              <a:defRPr/>
            </a:pPr>
            <a:endParaRPr lang="en-US" dirty="0" smtClean="0"/>
          </a:p>
          <a:p>
            <a:pPr>
              <a:defRPr/>
            </a:pPr>
            <a:r>
              <a:rPr lang="en-US" dirty="0" smtClean="0"/>
              <a:t>Discuss some “forces” that influence ops. strategy. For example, </a:t>
            </a:r>
          </a:p>
          <a:p>
            <a:pPr lvl="1">
              <a:defRPr/>
            </a:pPr>
            <a:r>
              <a:rPr lang="en-US" dirty="0" smtClean="0"/>
              <a:t>Product attributes, e.g., functional versus fashion has implications for ops strategy</a:t>
            </a:r>
          </a:p>
          <a:p>
            <a:pPr lvl="1">
              <a:defRPr/>
            </a:pPr>
            <a:r>
              <a:rPr lang="en-US" dirty="0" smtClean="0"/>
              <a:t>Production technology: e.g. PC manufacturing is very different to semiconductor chip mfg. and this has implications for ops. strategy </a:t>
            </a:r>
          </a:p>
          <a:p>
            <a:pPr>
              <a:defRPr/>
            </a:pPr>
            <a:r>
              <a:rPr lang="en-US" dirty="0" smtClean="0"/>
              <a:t>Discuss need for aligning (tailoring) ops strategy to corporate/comp. strategy and relevant forces.</a:t>
            </a:r>
          </a:p>
          <a:p>
            <a:pPr>
              <a:defRPr/>
            </a:pPr>
            <a:endParaRPr lang="en-US" dirty="0" smtClean="0"/>
          </a:p>
          <a:p>
            <a:pPr>
              <a:defRPr/>
            </a:pPr>
            <a:endParaRPr lang="en-US" dirty="0" smtClean="0"/>
          </a:p>
          <a:p>
            <a:pPr>
              <a:defRPr/>
            </a:pPr>
            <a:endParaRPr lang="en-US" dirty="0"/>
          </a:p>
        </p:txBody>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DFD9FA15-3606-4DB7-B65E-E824110B15C4}" type="datetime1">
              <a:rPr lang="en-US" smtClean="0"/>
              <a:pPr>
                <a:defRPr/>
              </a:pPr>
              <a:t>1/6/2011</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97BFC29B-F235-4B74-9421-C9CC464674D0}"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Carlos Ghosn:A</a:t>
            </a:r>
            <a:r>
              <a:rPr lang="en-US" baseline="0" dirty="0" smtClean="0"/>
              <a:t> CEO with lots of operational experience, including 17 years at Michelin. (see below).</a:t>
            </a:r>
          </a:p>
          <a:p>
            <a:r>
              <a:rPr lang="en-US" baseline="0" dirty="0" smtClean="0"/>
              <a:t>Managing the merger with Nissan requires a complex set of operational decisions regarding the combined global network.</a:t>
            </a:r>
          </a:p>
          <a:p>
            <a:r>
              <a:rPr lang="en-US" dirty="0" smtClean="0"/>
              <a:t>Carlos Ghosn touring a factory</a:t>
            </a:r>
            <a:r>
              <a:rPr lang="en-US" baseline="0" dirty="0" smtClean="0"/>
              <a:t> in France, reportedly corrected a line worker: </a:t>
            </a:r>
            <a:r>
              <a:rPr lang="en-US" dirty="0" smtClean="0"/>
              <a:t>“You’re putting</a:t>
            </a:r>
            <a:r>
              <a:rPr lang="en-US" baseline="0" dirty="0" smtClean="0"/>
              <a:t> that part in the wrong slot”</a:t>
            </a:r>
          </a:p>
          <a:p>
            <a:endParaRPr lang="en-US" dirty="0" smtClean="0"/>
          </a:p>
          <a:p>
            <a:pPr marL="0" indent="0" defTabSz="966529" eaLnBrk="1" fontAlgn="auto" hangingPunct="1">
              <a:spcBef>
                <a:spcPts val="0"/>
              </a:spcBef>
              <a:spcAft>
                <a:spcPts val="0"/>
              </a:spcAft>
              <a:buNone/>
              <a:defRPr/>
            </a:pPr>
            <a:r>
              <a:rPr lang="en-US" dirty="0" smtClean="0"/>
              <a:t>Bio</a:t>
            </a:r>
            <a:r>
              <a:rPr lang="en-US" baseline="0" dirty="0" smtClean="0"/>
              <a:t> source: </a:t>
            </a:r>
            <a:r>
              <a:rPr lang="en-US" dirty="0" smtClean="0"/>
              <a:t>http://investing.businessweek.com/businessweek/research/stocks/people/person.asp?personId=752502&amp;ticker=NSANY:US</a:t>
            </a:r>
          </a:p>
          <a:p>
            <a:r>
              <a:rPr lang="en-US" dirty="0" smtClean="0"/>
              <a:t>Joined Michelin in 1978 as Plant Manager in 1978. </a:t>
            </a:r>
          </a:p>
          <a:p>
            <a:r>
              <a:rPr lang="en-US" dirty="0" smtClean="0"/>
              <a:t>From 1979 to 1996, he served in various capacities with Michelin in the U.S. and Brazil, including Chairman, President and Chief Executive Officer of Michelin North America Inc. from 1990 to 1996. </a:t>
            </a:r>
          </a:p>
          <a:p>
            <a:pPr marL="0" indent="0" defTabSz="966529" eaLnBrk="1" fontAlgn="auto" hangingPunct="1">
              <a:spcBef>
                <a:spcPts val="0"/>
              </a:spcBef>
              <a:spcAft>
                <a:spcPts val="0"/>
              </a:spcAft>
              <a:buNone/>
              <a:defRPr/>
            </a:pPr>
            <a:r>
              <a:rPr lang="en-US" dirty="0" smtClean="0"/>
              <a:t>Executive Vice President of Renault</a:t>
            </a:r>
            <a:r>
              <a:rPr lang="en-US" baseline="0" dirty="0" smtClean="0"/>
              <a:t> </a:t>
            </a:r>
            <a:r>
              <a:rPr lang="en-US" dirty="0" smtClean="0"/>
              <a:t>from 1996 to 1999, where he was responsible for advanced research, car engineering and development, car manufacturing, power train operations and purchasing. </a:t>
            </a:r>
          </a:p>
          <a:p>
            <a:pPr marL="0" indent="0" defTabSz="966529" eaLnBrk="1" fontAlgn="auto" hangingPunct="1">
              <a:spcBef>
                <a:spcPts val="0"/>
              </a:spcBef>
              <a:spcAft>
                <a:spcPts val="0"/>
              </a:spcAft>
              <a:buNone/>
              <a:defRPr/>
            </a:pPr>
            <a:r>
              <a:rPr lang="en-US" dirty="0" smtClean="0"/>
              <a:t>COO of Nissan from 1999 to 2001.</a:t>
            </a:r>
          </a:p>
          <a:p>
            <a:pPr marL="0" indent="0" defTabSz="966529" eaLnBrk="1" fontAlgn="auto" hangingPunct="1">
              <a:spcBef>
                <a:spcPts val="0"/>
              </a:spcBef>
              <a:spcAft>
                <a:spcPts val="0"/>
              </a:spcAft>
              <a:buNone/>
              <a:defRPr/>
            </a:pPr>
            <a:r>
              <a:rPr lang="en-US" dirty="0" smtClean="0"/>
              <a:t>CEO</a:t>
            </a:r>
            <a:r>
              <a:rPr lang="en-US" baseline="0" dirty="0" smtClean="0"/>
              <a:t> of Nissan since 2001</a:t>
            </a:r>
          </a:p>
          <a:p>
            <a:pPr marL="0" indent="0" defTabSz="966529" eaLnBrk="1" fontAlgn="auto" hangingPunct="1">
              <a:spcBef>
                <a:spcPts val="0"/>
              </a:spcBef>
              <a:spcAft>
                <a:spcPts val="0"/>
              </a:spcAft>
              <a:buNone/>
              <a:defRPr/>
            </a:pPr>
            <a:r>
              <a:rPr lang="en-US" baseline="0" dirty="0" smtClean="0"/>
              <a:t>CEO of Renault since 2005</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17C3E648-BC6C-4447-AE49-48CE751105D7}"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55299" name="Rectangle 3"/>
          <p:cNvSpPr>
            <a:spLocks noGrp="1" noChangeArrowheads="1"/>
          </p:cNvSpPr>
          <p:nvPr>
            <p:ph type="dt" sz="quarter" idx="1"/>
          </p:nvPr>
        </p:nvSpPr>
        <p:spPr/>
        <p:txBody>
          <a:bodyPr/>
          <a:lstStyle/>
          <a:p>
            <a:pPr>
              <a:defRPr/>
            </a:pPr>
            <a:fld id="{49CACC31-1D1E-4252-8919-3BEDD82DF047}" type="datetime1">
              <a:rPr lang="en-US" smtClean="0"/>
              <a:pPr>
                <a:defRPr/>
              </a:pPr>
              <a:t>1/6/2011</a:t>
            </a:fld>
            <a:endParaRPr lang="en-US" smtClean="0"/>
          </a:p>
        </p:txBody>
      </p:sp>
      <p:sp>
        <p:nvSpPr>
          <p:cNvPr id="55300" name="Rectangle 6"/>
          <p:cNvSpPr>
            <a:spLocks noGrp="1" noChangeArrowheads="1"/>
          </p:cNvSpPr>
          <p:nvPr>
            <p:ph type="ftr" sz="quarter" idx="4"/>
          </p:nvPr>
        </p:nvSpPr>
        <p:spPr/>
        <p:txBody>
          <a:bodyPr/>
          <a:lstStyle/>
          <a:p>
            <a:pPr>
              <a:defRPr/>
            </a:pPr>
            <a:r>
              <a:rPr lang="en-US" smtClean="0"/>
              <a:t>© Van Mieghem</a:t>
            </a:r>
          </a:p>
        </p:txBody>
      </p:sp>
      <p:sp>
        <p:nvSpPr>
          <p:cNvPr id="55301" name="Rectangle 7"/>
          <p:cNvSpPr>
            <a:spLocks noGrp="1" noChangeArrowheads="1"/>
          </p:cNvSpPr>
          <p:nvPr>
            <p:ph type="sldNum" sz="quarter" idx="5"/>
          </p:nvPr>
        </p:nvSpPr>
        <p:spPr/>
        <p:txBody>
          <a:bodyPr/>
          <a:lstStyle/>
          <a:p>
            <a:pPr>
              <a:defRPr/>
            </a:pPr>
            <a:fld id="{5C5FC999-A913-48EC-BFF7-B67E2ABE1E26}" type="slidenum">
              <a:rPr lang="en-US" smtClean="0"/>
              <a:pPr>
                <a:defRPr/>
              </a:pPr>
              <a:t>2</a:t>
            </a:fld>
            <a:endParaRPr lang="en-US" smtClean="0"/>
          </a:p>
        </p:txBody>
      </p:sp>
      <p:sp>
        <p:nvSpPr>
          <p:cNvPr id="57350" name="Rectangle 4"/>
          <p:cNvSpPr>
            <a:spLocks noGrp="1" noRot="1" noChangeAspect="1" noChangeArrowheads="1" noTextEdit="1"/>
          </p:cNvSpPr>
          <p:nvPr>
            <p:ph type="sldImg"/>
          </p:nvPr>
        </p:nvSpPr>
        <p:spPr>
          <a:ln/>
        </p:spPr>
      </p:sp>
      <p:sp>
        <p:nvSpPr>
          <p:cNvPr id="57351" name="Rectangle 5"/>
          <p:cNvSpPr>
            <a:spLocks noGrp="1" noChangeArrowheads="1"/>
          </p:cNvSpPr>
          <p:nvPr>
            <p:ph type="body" idx="1"/>
          </p:nvPr>
        </p:nvSpPr>
        <p:spPr>
          <a:noFill/>
          <a:ln/>
        </p:spPr>
        <p:txBody>
          <a:bodyPr/>
          <a:lstStyle/>
          <a:p>
            <a:pPr>
              <a:buFont typeface="Wingdings" pitchFamily="2" charset="2"/>
              <a:buNone/>
            </a:pPr>
            <a:r>
              <a:rPr lang="en-US" sz="1000" dirty="0" smtClean="0"/>
              <a:t>Executed time plan for 1.5hr day class Winter 2011 (second time teaching a day class after 10 years of 10 3hr night classes):</a:t>
            </a:r>
          </a:p>
          <a:p>
            <a:pPr>
              <a:buFont typeface="Wingdings" pitchFamily="2" charset="2"/>
              <a:buAutoNum type="arabicPeriod"/>
            </a:pPr>
            <a:r>
              <a:rPr lang="en-US" sz="1000" dirty="0" smtClean="0"/>
              <a:t>0:00: my intro &amp; Why OS? Approach?  For whom?</a:t>
            </a:r>
          </a:p>
          <a:p>
            <a:pPr>
              <a:buFont typeface="Wingdings" pitchFamily="2" charset="2"/>
              <a:buAutoNum type="arabicPeriod"/>
            </a:pPr>
            <a:r>
              <a:rPr lang="en-US" sz="1000" dirty="0" smtClean="0"/>
              <a:t>0:20: admin (syllabus) and expectations, followed by my and student introductions (=15-20min)</a:t>
            </a:r>
          </a:p>
          <a:p>
            <a:pPr>
              <a:buFont typeface="Wingdings" pitchFamily="2" charset="2"/>
              <a:buAutoNum type="arabicPeriod"/>
            </a:pPr>
            <a:r>
              <a:rPr lang="en-US" sz="1000" dirty="0" smtClean="0"/>
              <a:t>1:00: Concept of OS (</a:t>
            </a:r>
            <a:r>
              <a:rPr lang="en-US" sz="1000" dirty="0" err="1" smtClean="0"/>
              <a:t>vs</a:t>
            </a:r>
            <a:r>
              <a:rPr lang="en-US" sz="1000" dirty="0" smtClean="0"/>
              <a:t> OM </a:t>
            </a:r>
            <a:r>
              <a:rPr lang="en-US" sz="1000" dirty="0" err="1" smtClean="0"/>
              <a:t>vs</a:t>
            </a:r>
            <a:r>
              <a:rPr lang="en-US" sz="1000" dirty="0" smtClean="0"/>
              <a:t> </a:t>
            </a:r>
            <a:r>
              <a:rPr lang="en-US" sz="1000" dirty="0" err="1" smtClean="0"/>
              <a:t>CompS</a:t>
            </a:r>
            <a:r>
              <a:rPr lang="en-US" sz="1000" dirty="0" smtClean="0"/>
              <a:t>  </a:t>
            </a:r>
            <a:r>
              <a:rPr lang="en-US" sz="1000" dirty="0" err="1" smtClean="0"/>
              <a:t>vs</a:t>
            </a:r>
            <a:r>
              <a:rPr lang="en-US" sz="1000" dirty="0" smtClean="0"/>
              <a:t> SCM)</a:t>
            </a:r>
          </a:p>
          <a:p>
            <a:pPr>
              <a:buFont typeface="Wingdings" pitchFamily="2" charset="2"/>
              <a:buAutoNum type="arabicPeriod"/>
            </a:pPr>
            <a:r>
              <a:rPr lang="en-US" sz="1000" dirty="0" smtClean="0"/>
              <a:t>1:20: Framework + Value-max. “We’ll use the Swiss Watch case next class to flesh out the framework.”  Discuss projects as intro of framework.</a:t>
            </a:r>
          </a:p>
          <a:p>
            <a:pPr>
              <a:buFont typeface="Wingdings" pitchFamily="2" charset="2"/>
              <a:buAutoNum type="arabicPeriod"/>
            </a:pPr>
            <a:r>
              <a:rPr lang="en-US" sz="1000" dirty="0" smtClean="0"/>
              <a:t>1:30: close.</a:t>
            </a:r>
          </a:p>
          <a:p>
            <a:pPr>
              <a:buFont typeface="Wingdings" pitchFamily="2" charset="2"/>
              <a:buNone/>
            </a:pPr>
            <a:endParaRPr lang="en-US" sz="1000" dirty="0" smtClean="0"/>
          </a:p>
          <a:p>
            <a:pPr>
              <a:buFont typeface="Wingdings" pitchFamily="2" charset="2"/>
              <a:buNone/>
            </a:pPr>
            <a:r>
              <a:rPr lang="en-US" sz="1000" dirty="0" smtClean="0"/>
              <a:t>Executed time plan for 3 hr night class Winter 2009 with 42 students:</a:t>
            </a:r>
          </a:p>
          <a:p>
            <a:pPr>
              <a:buFont typeface="Wingdings" pitchFamily="2" charset="2"/>
              <a:buNone/>
            </a:pPr>
            <a:endParaRPr lang="en-US" sz="1000" dirty="0" smtClean="0"/>
          </a:p>
          <a:p>
            <a:r>
              <a:rPr lang="en-US" sz="1000" dirty="0" smtClean="0"/>
              <a:t>Same as below, but I’ll move the FedEx-UPS </a:t>
            </a:r>
            <a:r>
              <a:rPr lang="en-US" sz="1000" dirty="0" err="1" smtClean="0"/>
              <a:t>minicase</a:t>
            </a:r>
            <a:r>
              <a:rPr lang="en-US" sz="1000" dirty="0" smtClean="0"/>
              <a:t> to week 2 so I can bring the frontier diagrams of DC forward (to set them up for the ACC case).</a:t>
            </a:r>
          </a:p>
          <a:p>
            <a:pPr>
              <a:buFont typeface="Wingdings" pitchFamily="2" charset="2"/>
              <a:buAutoNum type="arabicPeriod"/>
            </a:pPr>
            <a:r>
              <a:rPr lang="en-US" sz="1000" dirty="0" smtClean="0"/>
              <a:t>0:00: my &amp; their introductions (=15-20min) + admin (syllabus) and expectations</a:t>
            </a:r>
          </a:p>
          <a:p>
            <a:pPr>
              <a:buFont typeface="Wingdings" pitchFamily="2" charset="2"/>
              <a:buAutoNum type="arabicPeriod"/>
            </a:pPr>
            <a:r>
              <a:rPr lang="en-US" sz="1000" dirty="0" smtClean="0"/>
              <a:t>1:20: Framework slide and directly into Swiss Watch to illustrate it.</a:t>
            </a:r>
          </a:p>
          <a:p>
            <a:pPr>
              <a:buFont typeface="Wingdings" pitchFamily="2" charset="2"/>
              <a:buAutoNum type="arabicPeriod"/>
            </a:pPr>
            <a:r>
              <a:rPr lang="en-US" sz="1000" dirty="0" smtClean="0"/>
              <a:t>1:40-1:55: break</a:t>
            </a:r>
          </a:p>
          <a:p>
            <a:pPr>
              <a:buFont typeface="Wingdings" pitchFamily="2" charset="2"/>
              <a:buAutoNum type="arabicPeriod"/>
            </a:pPr>
            <a:r>
              <a:rPr lang="en-US" sz="1000" dirty="0" smtClean="0"/>
              <a:t>1:55-2:25: Swatch Part II</a:t>
            </a:r>
          </a:p>
          <a:p>
            <a:pPr>
              <a:buFont typeface="Wingdings" pitchFamily="2" charset="2"/>
              <a:buAutoNum type="arabicPeriod"/>
            </a:pPr>
            <a:r>
              <a:rPr lang="en-US" sz="1000" dirty="0" smtClean="0"/>
              <a:t>2:25-2:45: quant tools: competitive competency plots</a:t>
            </a:r>
          </a:p>
          <a:p>
            <a:pPr>
              <a:buFont typeface="Wingdings" pitchFamily="2" charset="2"/>
              <a:buAutoNum type="arabicPeriod"/>
            </a:pPr>
            <a:r>
              <a:rPr lang="en-US" sz="1000" dirty="0" smtClean="0"/>
              <a:t>2:45-3:00: </a:t>
            </a:r>
            <a:r>
              <a:rPr lang="en-US" sz="1000" dirty="0" err="1" smtClean="0"/>
              <a:t>qual</a:t>
            </a:r>
            <a:r>
              <a:rPr lang="en-US" sz="1000" dirty="0" smtClean="0"/>
              <a:t> tools: description and tailoring tools</a:t>
            </a:r>
          </a:p>
          <a:p>
            <a:r>
              <a:rPr lang="en-US" sz="1000" dirty="0" smtClean="0"/>
              <a:t>I thought this worked reasonably well—could probably prune some slides (at beginning and near end).</a:t>
            </a:r>
          </a:p>
          <a:p>
            <a:pPr>
              <a:buFont typeface="Wingdings" pitchFamily="2" charset="2"/>
              <a:buNone/>
            </a:pPr>
            <a:endParaRPr lang="en-US" sz="1000" dirty="0" smtClean="0"/>
          </a:p>
          <a:p>
            <a:pPr>
              <a:buFont typeface="Wingdings" pitchFamily="2" charset="2"/>
              <a:buNone/>
            </a:pPr>
            <a:r>
              <a:rPr lang="en-US" sz="1000" dirty="0" smtClean="0"/>
              <a:t>Time plan for 1.5hr day class Fall 2007 (after 9 years of night classes, this is the first time I teach this class in the day):</a:t>
            </a:r>
          </a:p>
          <a:p>
            <a:pPr>
              <a:buFont typeface="Wingdings" pitchFamily="2" charset="2"/>
              <a:buAutoNum type="arabicPeriod"/>
            </a:pPr>
            <a:r>
              <a:rPr lang="en-US" sz="1000" dirty="0" smtClean="0"/>
              <a:t>0:00: my &amp; their introductions (=15-20min) + admin (syllabus) and expectations &gt; go fast to start FedEx UPS at 0:30!</a:t>
            </a:r>
          </a:p>
          <a:p>
            <a:pPr>
              <a:buFont typeface="Wingdings" pitchFamily="2" charset="2"/>
              <a:buAutoNum type="arabicPeriod"/>
            </a:pPr>
            <a:r>
              <a:rPr lang="en-US" sz="1000" dirty="0" smtClean="0"/>
              <a:t>0:30: FedEx-UPS bang</a:t>
            </a:r>
          </a:p>
          <a:p>
            <a:pPr>
              <a:buFont typeface="Wingdings" pitchFamily="2" charset="2"/>
              <a:buAutoNum type="arabicPeriod"/>
            </a:pPr>
            <a:r>
              <a:rPr lang="en-US" sz="1000" dirty="0" smtClean="0"/>
              <a:t>1:00: What do ops leaders do: for whom is this course?</a:t>
            </a:r>
          </a:p>
          <a:p>
            <a:pPr>
              <a:buFont typeface="Wingdings" pitchFamily="2" charset="2"/>
              <a:buAutoNum type="arabicPeriod"/>
            </a:pPr>
            <a:r>
              <a:rPr lang="en-US" sz="1000" dirty="0" smtClean="0"/>
              <a:t>1:10: Concept of OS (</a:t>
            </a:r>
            <a:r>
              <a:rPr lang="en-US" sz="1000" dirty="0" err="1" smtClean="0"/>
              <a:t>vs</a:t>
            </a:r>
            <a:r>
              <a:rPr lang="en-US" sz="1000" dirty="0" smtClean="0"/>
              <a:t> OM and </a:t>
            </a:r>
            <a:r>
              <a:rPr lang="en-US" sz="1000" dirty="0" err="1" smtClean="0"/>
              <a:t>CompS</a:t>
            </a:r>
            <a:r>
              <a:rPr lang="en-US" sz="1000" dirty="0" smtClean="0"/>
              <a:t>)</a:t>
            </a:r>
          </a:p>
          <a:p>
            <a:pPr>
              <a:buFont typeface="Wingdings" pitchFamily="2" charset="2"/>
              <a:buAutoNum type="arabicPeriod"/>
            </a:pPr>
            <a:r>
              <a:rPr lang="en-US" sz="1000" dirty="0" smtClean="0"/>
              <a:t>1:20: Framework + Value-max + Alignment principles. “We’ll use the Swiss Watch case next class to flesh out the framework.”</a:t>
            </a:r>
          </a:p>
          <a:p>
            <a:pPr>
              <a:buFont typeface="Wingdings" pitchFamily="2" charset="2"/>
              <a:buAutoNum type="arabicPeriod"/>
            </a:pPr>
            <a:r>
              <a:rPr lang="en-US" sz="1000" dirty="0" smtClean="0"/>
              <a:t>1:30: close.</a:t>
            </a:r>
          </a:p>
          <a:p>
            <a:endParaRPr lang="en-US" sz="1000" dirty="0" smtClean="0"/>
          </a:p>
          <a:p>
            <a:endParaRPr lang="en-US" sz="1000" dirty="0" smtClean="0"/>
          </a:p>
          <a:p>
            <a:pPr>
              <a:buFont typeface="Wingdings" pitchFamily="2" charset="2"/>
              <a:buNone/>
            </a:pPr>
            <a:r>
              <a:rPr lang="en-US" sz="1000" dirty="0" smtClean="0"/>
              <a:t>Executed times for 3hr night classes: (Three actual times are given: for Mon/Tue Winter 2007 with two full classes; Mon/Tue 2005 45 and 60students; Wed/</a:t>
            </a:r>
            <a:r>
              <a:rPr lang="en-US" sz="1000" dirty="0" err="1" smtClean="0"/>
              <a:t>Th</a:t>
            </a:r>
            <a:r>
              <a:rPr lang="en-US" sz="1000" dirty="0" smtClean="0"/>
              <a:t> 2004 classes, both full 65 students)</a:t>
            </a:r>
          </a:p>
          <a:p>
            <a:endParaRPr lang="en-US" sz="1000" dirty="0" smtClean="0"/>
          </a:p>
          <a:p>
            <a:r>
              <a:rPr lang="en-US" sz="1000" dirty="0" smtClean="0"/>
              <a:t>6:30pm (6:35/6:30; ): my &amp; their introductions (=15-20min) + admin and expectations  &gt; must start on time + start FedEx UPS at 7:00!</a:t>
            </a:r>
          </a:p>
          <a:p>
            <a:r>
              <a:rPr lang="en-US" sz="1000" dirty="0" smtClean="0"/>
              <a:t>7:00 (7:07; 7:12/7:08; 7:12/7:07): FedEx-UPS bang</a:t>
            </a:r>
          </a:p>
          <a:p>
            <a:r>
              <a:rPr lang="en-US" sz="1000" dirty="0" smtClean="0"/>
              <a:t>7:20 (7:37/	): What do ops leaders do + what is course about</a:t>
            </a:r>
          </a:p>
          <a:p>
            <a:r>
              <a:rPr lang="en-US" sz="1000" dirty="0" smtClean="0"/>
              <a:t>7:30 (7:45; 7:45/7:43; 7:35/7:29): What do we mean by OS (contrast with CS and OM, define OS)</a:t>
            </a:r>
          </a:p>
          <a:p>
            <a:r>
              <a:rPr lang="en-US" sz="1000" dirty="0" smtClean="0"/>
              <a:t>7:40 (7:57; 8:05/8:12; 8:00/7:59): A framework (alignment and SOA)</a:t>
            </a:r>
          </a:p>
          <a:p>
            <a:r>
              <a:rPr lang="en-US" sz="1000" dirty="0" smtClean="0"/>
              <a:t>8:00 (8:04-8:21; 8:15/8:15; 8:11/8:08): break.  Try to enforce as trial for moving to day class. In 2007, continued framework after break, then started Swiss watch at 8:38 by tying back to framework.</a:t>
            </a:r>
          </a:p>
          <a:p>
            <a:r>
              <a:rPr lang="en-US" sz="1000" dirty="0" smtClean="0"/>
              <a:t>8:15 (8:38; 8:34/8:30; 8:27/8:25): Swatch part I</a:t>
            </a:r>
          </a:p>
          <a:p>
            <a:r>
              <a:rPr lang="en-US" sz="1000" dirty="0" smtClean="0"/>
              <a:t>8:40 (9:00; 9:00/8:59; 8:47/8:47): Swatch part II (starting SOP + introducing key elements)</a:t>
            </a:r>
          </a:p>
          <a:p>
            <a:r>
              <a:rPr lang="en-US" sz="1000" dirty="0" smtClean="0"/>
              <a:t>9:10 (9:15; 9:24/9:19; 9:24/9:18): war map, detail framework drivers, retail banking, balanced scorecard map</a:t>
            </a:r>
          </a:p>
          <a:p>
            <a:r>
              <a:rPr lang="en-US" sz="1000" dirty="0" smtClean="0"/>
              <a:t>9:25 (9:28/9:26; 9:27/9:24): summary</a:t>
            </a:r>
          </a:p>
          <a:p>
            <a:r>
              <a:rPr lang="en-US" sz="1000" dirty="0" smtClean="0"/>
              <a:t>9:30 (9:30/9:25; ): finish. (Timing worked well in 05, finished at 9:30/9:25.)</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8851" name="Rectangle 3"/>
          <p:cNvSpPr>
            <a:spLocks noGrp="1" noChangeArrowheads="1"/>
          </p:cNvSpPr>
          <p:nvPr>
            <p:ph type="dt" sz="quarter" idx="1"/>
          </p:nvPr>
        </p:nvSpPr>
        <p:spPr/>
        <p:txBody>
          <a:bodyPr/>
          <a:lstStyle/>
          <a:p>
            <a:pPr>
              <a:defRPr/>
            </a:pPr>
            <a:fld id="{2E4B622E-D088-4635-AC8C-07E3BB3D79EE}" type="datetime1">
              <a:rPr lang="en-US" smtClean="0"/>
              <a:pPr>
                <a:defRPr/>
              </a:pPr>
              <a:t>1/6/2011</a:t>
            </a:fld>
            <a:endParaRPr lang="en-US" smtClean="0"/>
          </a:p>
        </p:txBody>
      </p:sp>
      <p:sp>
        <p:nvSpPr>
          <p:cNvPr id="78852" name="Rectangle 6"/>
          <p:cNvSpPr>
            <a:spLocks noGrp="1" noChangeArrowheads="1"/>
          </p:cNvSpPr>
          <p:nvPr>
            <p:ph type="ftr" sz="quarter" idx="4"/>
          </p:nvPr>
        </p:nvSpPr>
        <p:spPr/>
        <p:txBody>
          <a:bodyPr/>
          <a:lstStyle/>
          <a:p>
            <a:pPr>
              <a:defRPr/>
            </a:pPr>
            <a:r>
              <a:rPr lang="en-US" smtClean="0"/>
              <a:t>© Van Mieghem</a:t>
            </a:r>
          </a:p>
        </p:txBody>
      </p:sp>
      <p:sp>
        <p:nvSpPr>
          <p:cNvPr id="78853" name="Rectangle 7"/>
          <p:cNvSpPr>
            <a:spLocks noGrp="1" noChangeArrowheads="1"/>
          </p:cNvSpPr>
          <p:nvPr>
            <p:ph type="sldNum" sz="quarter" idx="5"/>
          </p:nvPr>
        </p:nvSpPr>
        <p:spPr/>
        <p:txBody>
          <a:bodyPr/>
          <a:lstStyle/>
          <a:p>
            <a:pPr>
              <a:defRPr/>
            </a:pPr>
            <a:fld id="{CCD6E326-DE00-48C8-8BEB-153EBE6E00AC}" type="slidenum">
              <a:rPr lang="en-US" smtClean="0"/>
              <a:pPr>
                <a:defRPr/>
              </a:pPr>
              <a:t>20</a:t>
            </a:fld>
            <a:endParaRPr lang="en-US" smtClean="0"/>
          </a:p>
        </p:txBody>
      </p:sp>
      <p:sp>
        <p:nvSpPr>
          <p:cNvPr id="72710" name="Rectangle 2"/>
          <p:cNvSpPr>
            <a:spLocks noGrp="1" noRot="1" noChangeAspect="1" noChangeArrowheads="1" noTextEdit="1"/>
          </p:cNvSpPr>
          <p:nvPr>
            <p:ph type="sldImg"/>
          </p:nvPr>
        </p:nvSpPr>
        <p:spPr>
          <a:xfrm>
            <a:off x="1546225" y="323850"/>
            <a:ext cx="4221163" cy="3165475"/>
          </a:xfrm>
          <a:ln/>
        </p:spPr>
      </p:sp>
      <p:sp>
        <p:nvSpPr>
          <p:cNvPr id="72711" name="Rectangle 3"/>
          <p:cNvSpPr>
            <a:spLocks noGrp="1" noChangeArrowheads="1"/>
          </p:cNvSpPr>
          <p:nvPr>
            <p:ph type="body" idx="1"/>
          </p:nvPr>
        </p:nvSpPr>
        <p:spPr>
          <a:noFill/>
          <a:ln/>
        </p:spPr>
        <p:txBody>
          <a:bodyPr/>
          <a:lstStyle/>
          <a:p>
            <a:r>
              <a:rPr lang="en-US" dirty="0" smtClean="0"/>
              <a:t>Time plan for 1.5hr day class #2:</a:t>
            </a:r>
          </a:p>
          <a:p>
            <a:pPr>
              <a:buFont typeface="Wingdings" pitchFamily="2" charset="2"/>
              <a:buAutoNum type="arabicPeriod"/>
            </a:pPr>
            <a:r>
              <a:rPr lang="en-US" dirty="0" smtClean="0"/>
              <a:t>0:00: Review key points class 1 (Course (build &amp; evaluate OS, why &amp; approach, OS v CS v OM, Framework).  Handout Michelin article to review framework + connection w/CS/global + contrast Sharp)</a:t>
            </a:r>
          </a:p>
          <a:p>
            <a:pPr>
              <a:buFont typeface="Wingdings" pitchFamily="2" charset="2"/>
              <a:buAutoNum type="arabicPeriod"/>
            </a:pPr>
            <a:r>
              <a:rPr lang="en-US" dirty="0" smtClean="0"/>
              <a:t>0:15: Tools to describe and assess OS</a:t>
            </a:r>
          </a:p>
          <a:p>
            <a:pPr>
              <a:buFont typeface="Wingdings" pitchFamily="2" charset="2"/>
              <a:buAutoNum type="arabicPeriod"/>
            </a:pPr>
            <a:r>
              <a:rPr lang="en-US" dirty="0" smtClean="0"/>
              <a:t>0:45: Swiss Watch to illustrate framework &amp; tools: 20min/20min part II.  A similar example: Kura.</a:t>
            </a:r>
          </a:p>
          <a:p>
            <a:pPr>
              <a:buFont typeface="Wingdings" pitchFamily="2" charset="2"/>
              <a:buAutoNum type="arabicPeriod"/>
            </a:pPr>
            <a:r>
              <a:rPr lang="en-US" dirty="0" smtClean="0"/>
              <a:t>1:25: summary: 1) tools to describe/assess OS; 2) applying framework; 3) competitive positioning</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“The formulation of great strategies is an art, and it will always remain so. But the description of strategy should not be an art.”</a:t>
            </a:r>
          </a:p>
          <a:p>
            <a:endParaRPr lang="en-US" dirty="0" smtClean="0"/>
          </a:p>
          <a:p>
            <a:r>
              <a:rPr lang="en-US" dirty="0" smtClean="0"/>
              <a:t>Let’s look at three sets of “maps” starting with the more strategic/high level and moving to more operational/detailed.</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1923" name="Rectangle 3"/>
          <p:cNvSpPr>
            <a:spLocks noGrp="1" noChangeArrowheads="1"/>
          </p:cNvSpPr>
          <p:nvPr>
            <p:ph type="dt" sz="quarter" idx="1"/>
          </p:nvPr>
        </p:nvSpPr>
        <p:spPr/>
        <p:txBody>
          <a:bodyPr/>
          <a:lstStyle/>
          <a:p>
            <a:pPr>
              <a:defRPr/>
            </a:pPr>
            <a:fld id="{7DA5AE7B-0B07-4C95-8956-E14860962A8F}" type="datetime1">
              <a:rPr lang="en-US" smtClean="0"/>
              <a:pPr>
                <a:defRPr/>
              </a:pPr>
              <a:t>1/6/2011</a:t>
            </a:fld>
            <a:endParaRPr lang="en-US" smtClean="0"/>
          </a:p>
        </p:txBody>
      </p:sp>
      <p:sp>
        <p:nvSpPr>
          <p:cNvPr id="81924" name="Rectangle 6"/>
          <p:cNvSpPr>
            <a:spLocks noGrp="1" noChangeArrowheads="1"/>
          </p:cNvSpPr>
          <p:nvPr>
            <p:ph type="ftr" sz="quarter" idx="4"/>
          </p:nvPr>
        </p:nvSpPr>
        <p:spPr/>
        <p:txBody>
          <a:bodyPr/>
          <a:lstStyle/>
          <a:p>
            <a:pPr>
              <a:defRPr/>
            </a:pPr>
            <a:r>
              <a:rPr lang="en-US" smtClean="0"/>
              <a:t>© Van Mieghem</a:t>
            </a:r>
          </a:p>
        </p:txBody>
      </p:sp>
      <p:sp>
        <p:nvSpPr>
          <p:cNvPr id="81925" name="Rectangle 7"/>
          <p:cNvSpPr>
            <a:spLocks noGrp="1" noChangeArrowheads="1"/>
          </p:cNvSpPr>
          <p:nvPr>
            <p:ph type="sldNum" sz="quarter" idx="5"/>
          </p:nvPr>
        </p:nvSpPr>
        <p:spPr/>
        <p:txBody>
          <a:bodyPr/>
          <a:lstStyle/>
          <a:p>
            <a:pPr>
              <a:defRPr/>
            </a:pPr>
            <a:fld id="{AA9ABE06-11AE-4836-B3BC-DF52AB1B420A}" type="slidenum">
              <a:rPr lang="en-US" smtClean="0"/>
              <a:pPr>
                <a:defRPr/>
              </a:pPr>
              <a:t>21</a:t>
            </a:fld>
            <a:endParaRPr lang="en-US" smtClean="0"/>
          </a:p>
        </p:txBody>
      </p:sp>
      <p:sp>
        <p:nvSpPr>
          <p:cNvPr id="73734" name="Rectangle 2"/>
          <p:cNvSpPr>
            <a:spLocks noGrp="1" noRot="1" noChangeAspect="1" noChangeArrowheads="1" noTextEdit="1"/>
          </p:cNvSpPr>
          <p:nvPr>
            <p:ph type="sldImg"/>
          </p:nvPr>
        </p:nvSpPr>
        <p:spPr>
          <a:xfrm>
            <a:off x="1479550" y="388938"/>
            <a:ext cx="4356100" cy="3267075"/>
          </a:xfrm>
          <a:ln/>
        </p:spPr>
      </p:sp>
      <p:sp>
        <p:nvSpPr>
          <p:cNvPr id="73735" name="Rectangle 3"/>
          <p:cNvSpPr>
            <a:spLocks noGrp="1" noChangeArrowheads="1"/>
          </p:cNvSpPr>
          <p:nvPr>
            <p:ph type="body" idx="1"/>
          </p:nvPr>
        </p:nvSpPr>
        <p:spPr>
          <a:xfrm>
            <a:off x="261731" y="3726696"/>
            <a:ext cx="6791739" cy="5626933"/>
          </a:xfrm>
          <a:noFill/>
          <a:ln/>
        </p:spPr>
        <p:txBody>
          <a:bodyPr lIns="96454" tIns="48228" rIns="96454" bIns="48228"/>
          <a:lstStyle/>
          <a:p>
            <a:pPr marL="189373" indent="-189373"/>
            <a:r>
              <a:rPr lang="en-US" sz="1100" i="1" dirty="0" smtClean="0"/>
              <a:t>Ask: Where would you put the organization that you worked for?</a:t>
            </a:r>
          </a:p>
          <a:p>
            <a:pPr marL="189373" indent="-189373"/>
            <a:endParaRPr lang="en-US" sz="1100" dirty="0" smtClean="0"/>
          </a:p>
          <a:p>
            <a:pPr marL="189373" indent="-189373"/>
            <a:r>
              <a:rPr lang="en-US" sz="1100" dirty="0" smtClean="0"/>
              <a:t>These “four stages” can be used to:</a:t>
            </a:r>
          </a:p>
          <a:p>
            <a:pPr marL="189373" indent="-189373">
              <a:buFontTx/>
              <a:buAutoNum type="arabicPeriod"/>
            </a:pPr>
            <a:r>
              <a:rPr lang="en-US" sz="1100" dirty="0" smtClean="0"/>
              <a:t>Identify current position by summarizing the overall role of OS within a company’s competitive strategy.</a:t>
            </a:r>
          </a:p>
          <a:p>
            <a:pPr marL="189373" indent="-189373">
              <a:buFontTx/>
              <a:buAutoNum type="arabicPeriod"/>
            </a:pPr>
            <a:r>
              <a:rPr lang="en-US" sz="1100" dirty="0" smtClean="0"/>
              <a:t>Judge how long it may take to progress to the next stage</a:t>
            </a:r>
          </a:p>
          <a:p>
            <a:pPr marL="189373" indent="-189373">
              <a:buFontTx/>
              <a:buAutoNum type="arabicPeriod"/>
            </a:pPr>
            <a:r>
              <a:rPr lang="en-US" sz="1100" dirty="0" smtClean="0"/>
              <a:t>Suggest changes to be made in other parts of the organization to sustain a higher level/stage.</a:t>
            </a:r>
          </a:p>
          <a:p>
            <a:pPr marL="189373" indent="-189373"/>
            <a:endParaRPr lang="en-US" sz="1100" dirty="0" smtClean="0"/>
          </a:p>
          <a:p>
            <a:pPr marL="189373" indent="-189373"/>
            <a:r>
              <a:rPr lang="en-US" sz="1100" dirty="0" smtClean="0"/>
              <a:t>The stages are easiest understood by considering a specific activity in the value chain. (Originally the stages were designed to consider the strategic role of manufacturing!)</a:t>
            </a:r>
          </a:p>
          <a:p>
            <a:pPr marL="189373" indent="-189373"/>
            <a:r>
              <a:rPr lang="en-US" sz="1100" dirty="0" smtClean="0"/>
              <a:t>I think you should be familiar with these stages, so let’s quickly explain what they mean: Give a company example for each stage:</a:t>
            </a:r>
          </a:p>
          <a:p>
            <a:pPr marL="189373" indent="-189373">
              <a:buFontTx/>
              <a:buAutoNum type="arabicPeriod"/>
            </a:pPr>
            <a:r>
              <a:rPr lang="en-US" sz="1100" dirty="0" smtClean="0"/>
              <a:t>start-ups, hi-techs driven by mostly by ideas/invention rather than execution</a:t>
            </a:r>
          </a:p>
          <a:p>
            <a:pPr marL="189373" indent="-189373">
              <a:buFontTx/>
              <a:buAutoNum type="arabicPeriod"/>
            </a:pPr>
            <a:r>
              <a:rPr lang="en-US" sz="1100" dirty="0" smtClean="0"/>
              <a:t>Many market or R&amp;D-driven companies: Traditional steel, auto, </a:t>
            </a:r>
            <a:r>
              <a:rPr lang="en-US" sz="1100" dirty="0" err="1" smtClean="0"/>
              <a:t>pharma</a:t>
            </a:r>
            <a:r>
              <a:rPr lang="en-US" sz="1100" dirty="0" smtClean="0"/>
              <a:t>, R&amp;D driven!</a:t>
            </a:r>
          </a:p>
          <a:p>
            <a:pPr marL="189373" indent="-189373">
              <a:buFontTx/>
              <a:buAutoNum type="arabicPeriod"/>
            </a:pPr>
            <a:r>
              <a:rPr lang="en-US" sz="1100" dirty="0" smtClean="0"/>
              <a:t>An outside competitor (such as perhaps from China) may force a stage 2 company to become stage 3.</a:t>
            </a:r>
          </a:p>
          <a:p>
            <a:pPr marL="189373" indent="-189373">
              <a:buFontTx/>
              <a:buAutoNum type="arabicPeriod"/>
            </a:pPr>
            <a:r>
              <a:rPr lang="en-US" sz="1100" dirty="0" smtClean="0"/>
              <a:t>“Operational excellence”: Toyota, Dell, </a:t>
            </a:r>
            <a:r>
              <a:rPr lang="en-US" sz="1100" dirty="0" err="1" smtClean="0"/>
              <a:t>Walmart</a:t>
            </a:r>
            <a:r>
              <a:rPr lang="en-US" sz="1100" dirty="0" smtClean="0"/>
              <a:t>.</a:t>
            </a:r>
          </a:p>
          <a:p>
            <a:pPr marL="189373" indent="-189373"/>
            <a:endParaRPr lang="en-US" sz="1100" dirty="0" smtClean="0"/>
          </a:p>
          <a:p>
            <a:pPr marL="189373" indent="-189373"/>
            <a:r>
              <a:rPr lang="en-US" sz="1100" dirty="0" smtClean="0"/>
              <a:t>Note:</a:t>
            </a:r>
          </a:p>
          <a:p>
            <a:pPr marL="189373" indent="-189373">
              <a:buFontTx/>
              <a:buAutoNum type="arabicPeriod"/>
            </a:pPr>
            <a:r>
              <a:rPr lang="en-US" sz="1100" dirty="0" smtClean="0"/>
              <a:t>Often different drivers (e.g. sourcing v. flexibility) can be at different levels -&gt; this shows which drivers are key to OS! (The entire organization’s stage can be thought of as “where the center of gravity is”.)</a:t>
            </a:r>
          </a:p>
          <a:p>
            <a:pPr marL="647159" lvl="1" indent="-189373"/>
            <a:r>
              <a:rPr lang="en-US" sz="1100" dirty="0" err="1" smtClean="0"/>
              <a:t>BioPharma</a:t>
            </a:r>
            <a:r>
              <a:rPr lang="en-US" sz="1100" dirty="0" smtClean="0"/>
              <a:t>: </a:t>
            </a:r>
            <a:r>
              <a:rPr lang="en-US" sz="1100" dirty="0" err="1" smtClean="0">
                <a:solidFill>
                  <a:srgbClr val="FF3300"/>
                </a:solidFill>
              </a:rPr>
              <a:t>Theravance</a:t>
            </a:r>
            <a:r>
              <a:rPr lang="en-US" sz="1100" dirty="0" smtClean="0"/>
              <a:t> believes they are stage 4 in “operations”, by which they mean integrating the project flow.  Clearly, from a mfg perspective only, they’re lower (they outsource mfg)</a:t>
            </a:r>
          </a:p>
          <a:p>
            <a:pPr marL="189373" indent="-189373">
              <a:buFontTx/>
              <a:buAutoNum type="arabicPeriod"/>
            </a:pPr>
            <a:r>
              <a:rPr lang="en-US" sz="1100" dirty="0" smtClean="0"/>
              <a:t>It is difficult, if not impossible, to skip a stage.</a:t>
            </a:r>
          </a:p>
          <a:p>
            <a:pPr marL="189373" indent="-189373">
              <a:buFontTx/>
              <a:buAutoNum type="arabicPeriod"/>
            </a:pPr>
            <a:r>
              <a:rPr lang="en-US" sz="1100" dirty="0" smtClean="0"/>
              <a:t>It is not true that every company should strive for stage 4!  That depends on the overall CS. A company like Nordstrom would be foolish to put all its efforts into operations. Rather, each company should decide whether it should be stage 3 or 4.  Stages 1 or 2 are not for leaders!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B44486B7-123A-48BF-9C9B-E099245DECE4}" type="datetime1">
              <a:rPr lang="en-US" smtClean="0"/>
              <a:pPr>
                <a:defRPr/>
              </a:pPr>
              <a:t>1/6/2011</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pPr>
                <a:defRPr/>
              </a:pPr>
              <a:t>22</a:t>
            </a:fld>
            <a:endParaRPr lang="en-US"/>
          </a:p>
        </p:txBody>
      </p:sp>
      <p:sp>
        <p:nvSpPr>
          <p:cNvPr id="9" name="Rectangle 3"/>
          <p:cNvSpPr>
            <a:spLocks noGrp="1" noChangeArrowheads="1"/>
          </p:cNvSpPr>
          <p:nvPr>
            <p:ph type="body" idx="3"/>
          </p:nvPr>
        </p:nvSpPr>
        <p:spPr>
          <a:xfrm>
            <a:off x="263388" y="3687347"/>
            <a:ext cx="6788426" cy="5341651"/>
          </a:xfrm>
          <a:noFill/>
          <a:ln/>
        </p:spPr>
        <p:txBody>
          <a:bodyPr lIns="97575" tIns="48789" rIns="97575" bIns="48789"/>
          <a:lstStyle/>
          <a:p>
            <a:pPr>
              <a:buFont typeface="Wingdings" pitchFamily="2" charset="2"/>
              <a:buNone/>
            </a:pPr>
            <a:r>
              <a:rPr lang="en-US" i="1" dirty="0" smtClean="0"/>
              <a:t>Does everyone understand what each box means and which questions to answer for it?  (This is what they will use for each case and they told me it wasn’t always clear what should go into a box.)</a:t>
            </a:r>
          </a:p>
          <a:p>
            <a:r>
              <a:rPr lang="en-US" dirty="0" smtClean="0"/>
              <a:t>You have three examples: Swatch, Zara (in textbook), and retail banking (next)</a:t>
            </a:r>
          </a:p>
          <a:p>
            <a:pPr lvl="1"/>
            <a:endParaRPr lang="en-US" dirty="0" smtClean="0"/>
          </a:p>
          <a:p>
            <a:r>
              <a:rPr lang="en-US" i="1" dirty="0" smtClean="0"/>
              <a:t>How would you apply this framework to study SCM? </a:t>
            </a:r>
            <a:r>
              <a:rPr lang="en-US" dirty="0" smtClean="0"/>
              <a:t>Which drivers are most important in SCM?</a:t>
            </a:r>
          </a:p>
          <a:p>
            <a:pPr lvl="1"/>
            <a:r>
              <a:rPr lang="en-US" dirty="0" smtClean="0"/>
              <a:t>Resource = mostly inventory of the right amount, time, type and the right location</a:t>
            </a:r>
          </a:p>
          <a:p>
            <a:pPr lvl="1"/>
            <a:r>
              <a:rPr lang="en-US" dirty="0" smtClean="0"/>
              <a:t>Processes = mostly coordination (information) of supply by transportation and warehousing technologies to match demand</a:t>
            </a:r>
          </a:p>
          <a:p>
            <a:pPr lvl="1"/>
            <a:endParaRPr lang="en-US" dirty="0" smtClean="0"/>
          </a:p>
          <a:p>
            <a:r>
              <a:rPr lang="en-US" dirty="0" smtClean="0">
                <a:solidFill>
                  <a:srgbClr val="FF3300"/>
                </a:solidFill>
              </a:rPr>
              <a:t>Consider discussing examples of companies that use one (or some) drivers as key to their OS:</a:t>
            </a:r>
          </a:p>
          <a:p>
            <a:pPr lvl="1"/>
            <a:r>
              <a:rPr lang="en-US" dirty="0" smtClean="0"/>
              <a:t>Assets: </a:t>
            </a:r>
          </a:p>
          <a:p>
            <a:pPr lvl="2"/>
            <a:r>
              <a:rPr lang="en-US" dirty="0" smtClean="0"/>
              <a:t>Sizing/timing: Ford</a:t>
            </a:r>
          </a:p>
          <a:p>
            <a:pPr lvl="2"/>
            <a:r>
              <a:rPr lang="en-US" dirty="0" smtClean="0"/>
              <a:t>Location: Mexico or China?</a:t>
            </a:r>
          </a:p>
          <a:p>
            <a:pPr lvl="1"/>
            <a:r>
              <a:rPr lang="en-US" dirty="0" smtClean="0"/>
              <a:t>Outsourcing: </a:t>
            </a:r>
            <a:r>
              <a:rPr lang="en-US" dirty="0" err="1" smtClean="0"/>
              <a:t>Guerlain</a:t>
            </a:r>
            <a:endParaRPr lang="en-US" dirty="0" smtClean="0"/>
          </a:p>
          <a:p>
            <a:pPr lvl="1"/>
            <a:r>
              <a:rPr lang="en-US" dirty="0" smtClean="0"/>
              <a:t>Technology:</a:t>
            </a:r>
          </a:p>
          <a:p>
            <a:pPr lvl="2"/>
            <a:r>
              <a:rPr lang="en-US" dirty="0" smtClean="0"/>
              <a:t>Swatch/Google/</a:t>
            </a:r>
            <a:r>
              <a:rPr lang="en-US" dirty="0" err="1" smtClean="0"/>
              <a:t>NetFlix</a:t>
            </a:r>
            <a:endParaRPr lang="en-US" dirty="0" smtClean="0"/>
          </a:p>
          <a:p>
            <a:pPr lvl="1"/>
            <a:r>
              <a:rPr lang="en-US" dirty="0" smtClean="0"/>
              <a:t>Innovation: IDEO</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0899" name="Rectangle 3"/>
          <p:cNvSpPr>
            <a:spLocks noGrp="1" noChangeArrowheads="1"/>
          </p:cNvSpPr>
          <p:nvPr>
            <p:ph type="dt" sz="quarter" idx="1"/>
          </p:nvPr>
        </p:nvSpPr>
        <p:spPr/>
        <p:txBody>
          <a:bodyPr/>
          <a:lstStyle/>
          <a:p>
            <a:pPr>
              <a:defRPr/>
            </a:pPr>
            <a:fld id="{4756F231-8A52-48AE-8E9A-D0B2E003C3EA}" type="datetime1">
              <a:rPr lang="en-US" smtClean="0"/>
              <a:pPr>
                <a:defRPr/>
              </a:pPr>
              <a:t>1/6/2011</a:t>
            </a:fld>
            <a:endParaRPr lang="en-US" smtClean="0"/>
          </a:p>
        </p:txBody>
      </p:sp>
      <p:sp>
        <p:nvSpPr>
          <p:cNvPr id="80900" name="Rectangle 6"/>
          <p:cNvSpPr>
            <a:spLocks noGrp="1" noChangeArrowheads="1"/>
          </p:cNvSpPr>
          <p:nvPr>
            <p:ph type="ftr" sz="quarter" idx="4"/>
          </p:nvPr>
        </p:nvSpPr>
        <p:spPr/>
        <p:txBody>
          <a:bodyPr/>
          <a:lstStyle/>
          <a:p>
            <a:pPr>
              <a:defRPr/>
            </a:pPr>
            <a:r>
              <a:rPr lang="en-US" smtClean="0"/>
              <a:t>© Van Mieghem</a:t>
            </a:r>
          </a:p>
        </p:txBody>
      </p:sp>
      <p:sp>
        <p:nvSpPr>
          <p:cNvPr id="80901" name="Rectangle 7"/>
          <p:cNvSpPr>
            <a:spLocks noGrp="1" noChangeArrowheads="1"/>
          </p:cNvSpPr>
          <p:nvPr>
            <p:ph type="sldNum" sz="quarter" idx="5"/>
          </p:nvPr>
        </p:nvSpPr>
        <p:spPr/>
        <p:txBody>
          <a:bodyPr/>
          <a:lstStyle/>
          <a:p>
            <a:pPr>
              <a:defRPr/>
            </a:pPr>
            <a:fld id="{782CCB0D-F5EF-4013-8BC8-26C2DA651CE7}" type="slidenum">
              <a:rPr lang="en-US" smtClean="0"/>
              <a:pPr>
                <a:defRPr/>
              </a:pPr>
              <a:t>23</a:t>
            </a:fld>
            <a:endParaRPr lang="en-US" smtClean="0"/>
          </a:p>
        </p:txBody>
      </p:sp>
      <p:sp>
        <p:nvSpPr>
          <p:cNvPr id="77830" name="Rectangle 2"/>
          <p:cNvSpPr>
            <a:spLocks noGrp="1" noRot="1" noChangeAspect="1" noChangeArrowheads="1" noTextEdit="1"/>
          </p:cNvSpPr>
          <p:nvPr>
            <p:ph type="sldImg"/>
          </p:nvPr>
        </p:nvSpPr>
        <p:spPr>
          <a:xfrm>
            <a:off x="1863725" y="620713"/>
            <a:ext cx="3589338" cy="2692400"/>
          </a:xfrm>
          <a:ln/>
        </p:spPr>
      </p:sp>
      <p:sp>
        <p:nvSpPr>
          <p:cNvPr id="77831" name="Rectangle 3"/>
          <p:cNvSpPr>
            <a:spLocks noGrp="1" noChangeArrowheads="1"/>
          </p:cNvSpPr>
          <p:nvPr>
            <p:ph type="body" idx="1"/>
          </p:nvPr>
        </p:nvSpPr>
        <p:spPr>
          <a:xfrm>
            <a:off x="263388" y="3687347"/>
            <a:ext cx="6788426" cy="5341651"/>
          </a:xfrm>
          <a:noFill/>
          <a:ln/>
        </p:spPr>
        <p:txBody>
          <a:bodyPr lIns="97575" tIns="48789" rIns="97575" bIns="48789"/>
          <a:lstStyle/>
          <a:p>
            <a:r>
              <a:rPr lang="en-US" smtClean="0"/>
              <a:t>Example to service ops: retail banking</a:t>
            </a:r>
          </a:p>
          <a:p>
            <a:endParaRPr lang="en-US" smtClean="0"/>
          </a:p>
          <a:p>
            <a:r>
              <a:rPr lang="en-US" smtClean="0"/>
              <a:t>Key: often large organizations have various processing networks</a:t>
            </a:r>
          </a:p>
          <a:p>
            <a:pPr lvl="1"/>
            <a:r>
              <a:rPr lang="en-US" smtClean="0"/>
              <a:t>Apply framework to each network separately; often one per step in the value chain</a:t>
            </a:r>
          </a:p>
          <a:p>
            <a:pPr lvl="1"/>
            <a:r>
              <a:rPr lang="en-US" smtClean="0"/>
              <a:t>Check on alignment and coordination among them</a:t>
            </a:r>
          </a:p>
          <a:p>
            <a:pPr lvl="1"/>
            <a:endParaRPr lang="en-US" smtClean="0"/>
          </a:p>
          <a:p>
            <a:r>
              <a:rPr lang="en-US" smtClean="0"/>
              <a:t>Could extent into balanced scorecard view and add:</a:t>
            </a:r>
          </a:p>
          <a:p>
            <a:pPr lvl="1"/>
            <a:r>
              <a:rPr lang="en-US" smtClean="0"/>
              <a:t>Goal = increase NPV through scale and efficiency</a:t>
            </a:r>
          </a:p>
          <a:p>
            <a:pPr lvl="1"/>
            <a:r>
              <a:rPr lang="en-US" smtClean="0"/>
              <a:t>Financial: </a:t>
            </a:r>
          </a:p>
          <a:p>
            <a:pPr lvl="2"/>
            <a:r>
              <a:rPr lang="en-US" smtClean="0"/>
              <a:t>Back-office network: Increase productivity of most activities (except perhaps marketing)</a:t>
            </a:r>
          </a:p>
          <a:p>
            <a:pPr lvl="2"/>
            <a:r>
              <a:rPr lang="en-US" smtClean="0"/>
              <a:t>Retail network: Grow revenues organically and by acquisition; Extend into insurance, brokerage to cross-sell</a:t>
            </a:r>
          </a:p>
          <a:p>
            <a:pPr lvl="2"/>
            <a:endParaRPr lang="en-US" smtClean="0"/>
          </a:p>
          <a:p>
            <a:r>
              <a:rPr lang="en-US" smtClean="0"/>
              <a:t>Another example is Zara (see book). </a:t>
            </a:r>
          </a:p>
          <a:p>
            <a:r>
              <a:rPr lang="en-US" smtClean="0"/>
              <a:t>Similarly we have different networks: a supply network, a manufacturing network, a distribution network, and a retail network.</a:t>
            </a:r>
          </a:p>
          <a:p>
            <a:pPr lvl="1"/>
            <a:r>
              <a:rPr lang="en-US" smtClean="0"/>
              <a:t>It’s handy to summarize how well a company is doing on each part of the value chain by using the 4-stages categorization (next)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8611" name="Rectangle 3"/>
          <p:cNvSpPr>
            <a:spLocks noGrp="1" noChangeArrowheads="1"/>
          </p:cNvSpPr>
          <p:nvPr>
            <p:ph type="dt" sz="quarter" idx="1"/>
          </p:nvPr>
        </p:nvSpPr>
        <p:spPr/>
        <p:txBody>
          <a:bodyPr/>
          <a:lstStyle/>
          <a:p>
            <a:pPr>
              <a:defRPr/>
            </a:pPr>
            <a:fld id="{893CC4A0-C725-405C-9287-2590246D4936}" type="datetime1">
              <a:rPr lang="en-US" smtClean="0"/>
              <a:pPr>
                <a:defRPr/>
              </a:pPr>
              <a:t>1/6/2011</a:t>
            </a:fld>
            <a:endParaRPr lang="en-US" smtClean="0"/>
          </a:p>
        </p:txBody>
      </p:sp>
      <p:sp>
        <p:nvSpPr>
          <p:cNvPr id="68612" name="Rectangle 6"/>
          <p:cNvSpPr>
            <a:spLocks noGrp="1" noChangeArrowheads="1"/>
          </p:cNvSpPr>
          <p:nvPr>
            <p:ph type="ftr" sz="quarter" idx="4"/>
          </p:nvPr>
        </p:nvSpPr>
        <p:spPr/>
        <p:txBody>
          <a:bodyPr/>
          <a:lstStyle/>
          <a:p>
            <a:pPr>
              <a:defRPr/>
            </a:pPr>
            <a:r>
              <a:rPr lang="en-US" smtClean="0"/>
              <a:t>© Van Mieghem</a:t>
            </a:r>
          </a:p>
        </p:txBody>
      </p:sp>
      <p:sp>
        <p:nvSpPr>
          <p:cNvPr id="68613" name="Rectangle 7"/>
          <p:cNvSpPr>
            <a:spLocks noGrp="1" noChangeArrowheads="1"/>
          </p:cNvSpPr>
          <p:nvPr>
            <p:ph type="sldNum" sz="quarter" idx="5"/>
          </p:nvPr>
        </p:nvSpPr>
        <p:spPr/>
        <p:txBody>
          <a:bodyPr/>
          <a:lstStyle/>
          <a:p>
            <a:pPr>
              <a:defRPr/>
            </a:pPr>
            <a:fld id="{CB7D321B-23BB-4AAC-B784-55BA91790826}" type="slidenum">
              <a:rPr lang="en-US" smtClean="0"/>
              <a:pPr>
                <a:defRPr/>
              </a:pPr>
              <a:t>24</a:t>
            </a:fld>
            <a:endParaRPr lang="en-US" smtClean="0"/>
          </a:p>
        </p:txBody>
      </p:sp>
      <p:sp>
        <p:nvSpPr>
          <p:cNvPr id="74758" name="Rectangle 2"/>
          <p:cNvSpPr>
            <a:spLocks noGrp="1" noRot="1" noChangeAspect="1" noChangeArrowheads="1" noTextEdit="1"/>
          </p:cNvSpPr>
          <p:nvPr>
            <p:ph type="sldImg"/>
          </p:nvPr>
        </p:nvSpPr>
        <p:spPr>
          <a:ln/>
        </p:spPr>
      </p:sp>
      <p:sp>
        <p:nvSpPr>
          <p:cNvPr id="74759" name="Rectangle 3"/>
          <p:cNvSpPr>
            <a:spLocks noGrp="1" noChangeArrowheads="1"/>
          </p:cNvSpPr>
          <p:nvPr>
            <p:ph type="body" idx="1"/>
          </p:nvPr>
        </p:nvSpPr>
        <p:spPr>
          <a:xfrm>
            <a:off x="289892" y="3566021"/>
            <a:ext cx="7025308" cy="5800725"/>
          </a:xfrm>
          <a:noFill/>
          <a:ln/>
        </p:spPr>
        <p:txBody>
          <a:bodyPr/>
          <a:lstStyle/>
          <a:p>
            <a:pPr>
              <a:lnSpc>
                <a:spcPct val="90000"/>
              </a:lnSpc>
            </a:pPr>
            <a:r>
              <a:rPr lang="en-US" sz="1000" dirty="0" smtClean="0"/>
              <a:t>The sequence of answering these questions can be (“you’ve seen this in the core class—just want to make sure we all remember</a:t>
            </a:r>
          </a:p>
          <a:p>
            <a:pPr>
              <a:lnSpc>
                <a:spcPct val="90000"/>
              </a:lnSpc>
            </a:pPr>
            <a:r>
              <a:rPr lang="en-US" sz="1000" dirty="0" smtClean="0"/>
              <a:t>Top-Down = market perspective = = “serve your customer”</a:t>
            </a:r>
          </a:p>
          <a:p>
            <a:pPr lvl="1">
              <a:lnSpc>
                <a:spcPct val="90000"/>
              </a:lnSpc>
            </a:pPr>
            <a:r>
              <a:rPr lang="en-US" sz="1000" dirty="0" smtClean="0"/>
              <a:t>Fairly straightforward</a:t>
            </a:r>
          </a:p>
          <a:p>
            <a:pPr lvl="1">
              <a:lnSpc>
                <a:spcPct val="90000"/>
              </a:lnSpc>
            </a:pPr>
            <a:r>
              <a:rPr lang="en-US" sz="1000" dirty="0" smtClean="0"/>
              <a:t>I say immediately: “</a:t>
            </a:r>
            <a:r>
              <a:rPr lang="en-US" sz="1000" dirty="0" smtClean="0">
                <a:solidFill>
                  <a:srgbClr val="FF3300"/>
                </a:solidFill>
              </a:rPr>
              <a:t>For example: Zara/Mango”: </a:t>
            </a:r>
            <a:r>
              <a:rPr lang="en-US" sz="1000" i="1" dirty="0" smtClean="0">
                <a:solidFill>
                  <a:srgbClr val="FF3300"/>
                </a:solidFill>
              </a:rPr>
              <a:t>who can tell us what this company is known for?</a:t>
            </a:r>
            <a:endParaRPr lang="en-US" sz="1000" dirty="0" smtClean="0">
              <a:solidFill>
                <a:srgbClr val="FF3300"/>
              </a:solidFill>
            </a:endParaRPr>
          </a:p>
          <a:p>
            <a:pPr lvl="2">
              <a:lnSpc>
                <a:spcPct val="90000"/>
              </a:lnSpc>
            </a:pPr>
            <a:r>
              <a:rPr lang="en-US" sz="900" dirty="0" smtClean="0"/>
              <a:t>find a new taste each week, quickly develop garment and market it.</a:t>
            </a:r>
          </a:p>
          <a:p>
            <a:pPr lvl="2">
              <a:lnSpc>
                <a:spcPct val="90000"/>
              </a:lnSpc>
            </a:pPr>
            <a:r>
              <a:rPr lang="en-US" sz="900" dirty="0" smtClean="0"/>
              <a:t>They do have great operational capability for fast production and global replenishment and IT to link with stores</a:t>
            </a:r>
          </a:p>
          <a:p>
            <a:pPr lvl="3">
              <a:lnSpc>
                <a:spcPct val="90000"/>
              </a:lnSpc>
            </a:pPr>
            <a:r>
              <a:rPr lang="en-US" sz="900" dirty="0" smtClean="0"/>
              <a:t>Price tags in zillions of currencies</a:t>
            </a:r>
          </a:p>
          <a:p>
            <a:pPr lvl="2">
              <a:lnSpc>
                <a:spcPct val="90000"/>
              </a:lnSpc>
            </a:pPr>
            <a:r>
              <a:rPr lang="en-US" sz="900" dirty="0" smtClean="0"/>
              <a:t>But what drive a new design?</a:t>
            </a:r>
          </a:p>
          <a:p>
            <a:pPr lvl="3">
              <a:lnSpc>
                <a:spcPct val="90000"/>
              </a:lnSpc>
            </a:pPr>
            <a:r>
              <a:rPr lang="en-US" sz="900" dirty="0" smtClean="0"/>
              <a:t>Young intelligence gatherers in hot markets/cities, sketches are sent to HQ</a:t>
            </a:r>
          </a:p>
          <a:p>
            <a:pPr lvl="2">
              <a:lnSpc>
                <a:spcPct val="90000"/>
              </a:lnSpc>
            </a:pPr>
            <a:r>
              <a:rPr lang="en-US" sz="900" dirty="0" smtClean="0"/>
              <a:t>So the mode is mostly to respond to market changes</a:t>
            </a:r>
          </a:p>
          <a:p>
            <a:pPr lvl="1">
              <a:lnSpc>
                <a:spcPct val="90000"/>
              </a:lnSpc>
            </a:pPr>
            <a:r>
              <a:rPr lang="en-US" sz="1000" i="1" dirty="0" smtClean="0">
                <a:solidFill>
                  <a:srgbClr val="FF3300"/>
                </a:solidFill>
              </a:rPr>
              <a:t>Other examples of companies that are </a:t>
            </a:r>
            <a:r>
              <a:rPr lang="en-US" sz="1000" b="1" i="1" dirty="0" smtClean="0">
                <a:solidFill>
                  <a:srgbClr val="FF3300"/>
                </a:solidFill>
              </a:rPr>
              <a:t>market </a:t>
            </a:r>
            <a:r>
              <a:rPr lang="en-US" sz="1000" i="1" dirty="0" smtClean="0">
                <a:solidFill>
                  <a:srgbClr val="FF3300"/>
                </a:solidFill>
              </a:rPr>
              <a:t>driven?</a:t>
            </a:r>
            <a:r>
              <a:rPr lang="en-US" sz="1000" i="1" dirty="0" smtClean="0"/>
              <a:t> </a:t>
            </a:r>
            <a:r>
              <a:rPr lang="en-US" sz="1000" dirty="0" smtClean="0"/>
              <a:t>(Following PLC a la </a:t>
            </a:r>
            <a:r>
              <a:rPr lang="en-US" sz="1000" dirty="0" err="1" smtClean="0"/>
              <a:t>Wriston</a:t>
            </a:r>
            <a:r>
              <a:rPr lang="en-US" sz="1000" dirty="0" smtClean="0"/>
              <a:t>)</a:t>
            </a:r>
            <a:endParaRPr lang="en-US" sz="1000" i="1" dirty="0" smtClean="0"/>
          </a:p>
          <a:p>
            <a:pPr>
              <a:lnSpc>
                <a:spcPct val="90000"/>
              </a:lnSpc>
            </a:pPr>
            <a:r>
              <a:rPr lang="en-US" sz="1000" dirty="0" smtClean="0"/>
              <a:t>Bottom-Up = resource perspective = “leveraging your core competencies”</a:t>
            </a:r>
          </a:p>
          <a:p>
            <a:pPr lvl="1">
              <a:lnSpc>
                <a:spcPct val="90000"/>
              </a:lnSpc>
            </a:pPr>
            <a:r>
              <a:rPr lang="en-US" sz="1000" dirty="0" smtClean="0"/>
              <a:t>According to Slack &amp; Lewis (2003), this means describing the collection of resources and processes you have</a:t>
            </a:r>
          </a:p>
          <a:p>
            <a:pPr lvl="2">
              <a:lnSpc>
                <a:spcPct val="90000"/>
              </a:lnSpc>
            </a:pPr>
            <a:r>
              <a:rPr lang="en-US" sz="900" dirty="0" smtClean="0"/>
              <a:t>don’t just list all resources: this is like trying to describe an automobile by listing its component parts</a:t>
            </a:r>
          </a:p>
          <a:p>
            <a:pPr lvl="2">
              <a:lnSpc>
                <a:spcPct val="90000"/>
              </a:lnSpc>
            </a:pPr>
            <a:r>
              <a:rPr lang="en-US" sz="900" dirty="0" smtClean="0"/>
              <a:t>Describe how resources &amp; flow units interact: the process = the way things happen</a:t>
            </a:r>
          </a:p>
          <a:p>
            <a:pPr lvl="3">
              <a:lnSpc>
                <a:spcPct val="90000"/>
              </a:lnSpc>
            </a:pPr>
            <a:r>
              <a:rPr lang="en-US" sz="900" dirty="0" smtClean="0"/>
              <a:t>processes are the mechanism that power, steer and control its performance</a:t>
            </a:r>
          </a:p>
          <a:p>
            <a:pPr lvl="2">
              <a:lnSpc>
                <a:spcPct val="90000"/>
              </a:lnSpc>
            </a:pPr>
            <a:r>
              <a:rPr lang="en-US" sz="900" dirty="0" smtClean="0"/>
              <a:t>Yet, even a full technical explanation of an automobile does not convey either the full extent of how it performs on the road or its style, feel, and ‘personality’.</a:t>
            </a:r>
          </a:p>
          <a:p>
            <a:pPr lvl="1">
              <a:lnSpc>
                <a:spcPct val="90000"/>
              </a:lnSpc>
            </a:pPr>
            <a:r>
              <a:rPr lang="en-US" sz="1000" dirty="0" smtClean="0"/>
              <a:t>Must include </a:t>
            </a:r>
            <a:r>
              <a:rPr lang="en-US" sz="1000" dirty="0" smtClean="0">
                <a:solidFill>
                  <a:srgbClr val="FF3300"/>
                </a:solidFill>
              </a:rPr>
              <a:t>intangible resources</a:t>
            </a:r>
            <a:r>
              <a:rPr lang="en-US" sz="1000" dirty="0" smtClean="0"/>
              <a:t> = explains, in part, difference between market value of corporation and its book value (physical assets only)</a:t>
            </a:r>
          </a:p>
          <a:p>
            <a:pPr lvl="1">
              <a:lnSpc>
                <a:spcPct val="90000"/>
              </a:lnSpc>
            </a:pPr>
            <a:r>
              <a:rPr lang="en-US" sz="1000" i="1" dirty="0" smtClean="0">
                <a:solidFill>
                  <a:srgbClr val="FF3300"/>
                </a:solidFill>
              </a:rPr>
              <a:t>Examples of </a:t>
            </a:r>
            <a:r>
              <a:rPr lang="en-US" sz="1000" b="1" i="1" dirty="0" smtClean="0">
                <a:solidFill>
                  <a:srgbClr val="FF3300"/>
                </a:solidFill>
              </a:rPr>
              <a:t>resource-driven </a:t>
            </a:r>
            <a:r>
              <a:rPr lang="en-US" sz="1000" i="1" dirty="0" smtClean="0">
                <a:solidFill>
                  <a:srgbClr val="FF3300"/>
                </a:solidFill>
              </a:rPr>
              <a:t>companies? Or </a:t>
            </a:r>
            <a:r>
              <a:rPr lang="en-US" sz="1000" b="1" i="1" dirty="0" smtClean="0">
                <a:solidFill>
                  <a:srgbClr val="FF3300"/>
                </a:solidFill>
              </a:rPr>
              <a:t>Market drivers?</a:t>
            </a:r>
            <a:endParaRPr lang="en-US" sz="1000" i="1" dirty="0" smtClean="0">
              <a:solidFill>
                <a:srgbClr val="FF3300"/>
              </a:solidFill>
            </a:endParaRPr>
          </a:p>
          <a:p>
            <a:pPr lvl="1">
              <a:lnSpc>
                <a:spcPct val="90000"/>
              </a:lnSpc>
            </a:pPr>
            <a:r>
              <a:rPr lang="en-US" sz="1000" dirty="0" smtClean="0"/>
              <a:t>I say: </a:t>
            </a:r>
          </a:p>
          <a:p>
            <a:pPr lvl="2">
              <a:lnSpc>
                <a:spcPct val="90000"/>
              </a:lnSpc>
            </a:pPr>
            <a:r>
              <a:rPr lang="en-US" sz="900" dirty="0" err="1" smtClean="0"/>
              <a:t>Ferragamo</a:t>
            </a:r>
            <a:r>
              <a:rPr lang="en-US" sz="900" dirty="0" smtClean="0"/>
              <a:t> and haute-couture designers: creativity and arts &amp; style knowledge</a:t>
            </a:r>
          </a:p>
          <a:p>
            <a:pPr lvl="2">
              <a:lnSpc>
                <a:spcPct val="90000"/>
              </a:lnSpc>
            </a:pPr>
            <a:r>
              <a:rPr lang="en-US" sz="900" dirty="0" smtClean="0">
                <a:solidFill>
                  <a:srgbClr val="FF3300"/>
                </a:solidFill>
              </a:rPr>
              <a:t>Intuit</a:t>
            </a:r>
            <a:r>
              <a:rPr lang="en-US" sz="900" dirty="0" smtClean="0"/>
              <a:t>: personal finance mgt software (Quicken) used for TurboTax, now into </a:t>
            </a:r>
            <a:r>
              <a:rPr lang="en-US" sz="900" dirty="0" err="1" smtClean="0"/>
              <a:t>Healthcar</a:t>
            </a:r>
            <a:endParaRPr lang="en-US" sz="900" dirty="0" smtClean="0"/>
          </a:p>
          <a:p>
            <a:pPr lvl="2">
              <a:lnSpc>
                <a:spcPct val="90000"/>
              </a:lnSpc>
            </a:pPr>
            <a:r>
              <a:rPr lang="en-US" sz="900" dirty="0" err="1" smtClean="0"/>
              <a:t>WalMart</a:t>
            </a:r>
            <a:r>
              <a:rPr lang="en-US" sz="900" dirty="0" smtClean="0"/>
              <a:t>: leveraged its SC competencies to go into groceries</a:t>
            </a:r>
          </a:p>
          <a:p>
            <a:pPr lvl="2">
              <a:lnSpc>
                <a:spcPct val="90000"/>
              </a:lnSpc>
            </a:pPr>
            <a:r>
              <a:rPr lang="en-US" sz="900" dirty="0" smtClean="0"/>
              <a:t>Honda: engine technology:</a:t>
            </a:r>
          </a:p>
          <a:p>
            <a:pPr lvl="3">
              <a:lnSpc>
                <a:spcPct val="90000"/>
              </a:lnSpc>
            </a:pPr>
            <a:r>
              <a:rPr lang="en-US" sz="900" dirty="0" smtClean="0"/>
              <a:t>Lawnmowers</a:t>
            </a:r>
          </a:p>
          <a:p>
            <a:pPr lvl="3">
              <a:lnSpc>
                <a:spcPct val="90000"/>
              </a:lnSpc>
            </a:pPr>
            <a:r>
              <a:rPr lang="en-US" sz="900" dirty="0" smtClean="0"/>
              <a:t>Motorcycles</a:t>
            </a:r>
          </a:p>
          <a:p>
            <a:pPr lvl="3">
              <a:lnSpc>
                <a:spcPct val="90000"/>
              </a:lnSpc>
            </a:pPr>
            <a:r>
              <a:rPr lang="en-US" sz="900" dirty="0" smtClean="0"/>
              <a:t>Cars</a:t>
            </a:r>
          </a:p>
          <a:p>
            <a:pPr lvl="1">
              <a:lnSpc>
                <a:spcPct val="90000"/>
              </a:lnSpc>
            </a:pPr>
            <a:r>
              <a:rPr lang="en-US" sz="1000" dirty="0" smtClean="0"/>
              <a:t>Sony: miniaturization of consumer electronics</a:t>
            </a:r>
          </a:p>
          <a:p>
            <a:pPr lvl="1">
              <a:lnSpc>
                <a:spcPct val="90000"/>
              </a:lnSpc>
            </a:pPr>
            <a:r>
              <a:rPr lang="en-US" sz="1000" dirty="0" smtClean="0"/>
              <a:t>Canon: imaging &amp; microprocessor control</a:t>
            </a:r>
          </a:p>
          <a:p>
            <a:pPr>
              <a:lnSpc>
                <a:spcPct val="90000"/>
              </a:lnSpc>
            </a:pPr>
            <a:r>
              <a:rPr lang="en-US" sz="1000" dirty="0" smtClean="0">
                <a:solidFill>
                  <a:srgbClr val="FF3300"/>
                </a:solidFill>
              </a:rPr>
              <a:t>Pro’s and con’s of either view? See next slide.</a:t>
            </a:r>
            <a:endParaRPr lang="en-US" sz="1000" dirty="0" smtClean="0"/>
          </a:p>
          <a:p>
            <a:pPr lvl="1">
              <a:lnSpc>
                <a:spcPct val="90000"/>
              </a:lnSpc>
            </a:pPr>
            <a:r>
              <a:rPr lang="en-US" sz="1000" dirty="0" smtClean="0"/>
              <a:t>We should apply both views! This leads to SOA.</a:t>
            </a:r>
          </a:p>
          <a:p>
            <a:pPr lvl="1">
              <a:lnSpc>
                <a:spcPct val="90000"/>
              </a:lnSpc>
            </a:pPr>
            <a:endParaRPr lang="en-US" sz="1000" dirty="0" smtClean="0"/>
          </a:p>
          <a:p>
            <a:pPr lvl="1">
              <a:lnSpc>
                <a:spcPct val="90000"/>
              </a:lnSpc>
            </a:pPr>
            <a:endParaRPr lang="en-US" sz="1000"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3971" name="Rectangle 3"/>
          <p:cNvSpPr>
            <a:spLocks noGrp="1" noChangeArrowheads="1"/>
          </p:cNvSpPr>
          <p:nvPr>
            <p:ph type="dt" sz="quarter" idx="1"/>
          </p:nvPr>
        </p:nvSpPr>
        <p:spPr/>
        <p:txBody>
          <a:bodyPr/>
          <a:lstStyle/>
          <a:p>
            <a:pPr>
              <a:defRPr/>
            </a:pPr>
            <a:fld id="{87F86989-2CDC-4908-80C7-19AD0AC0DA01}" type="datetime1">
              <a:rPr lang="en-US" smtClean="0"/>
              <a:pPr>
                <a:defRPr/>
              </a:pPr>
              <a:t>1/6/2011</a:t>
            </a:fld>
            <a:endParaRPr lang="en-US" smtClean="0"/>
          </a:p>
        </p:txBody>
      </p:sp>
      <p:sp>
        <p:nvSpPr>
          <p:cNvPr id="83972" name="Rectangle 6"/>
          <p:cNvSpPr>
            <a:spLocks noGrp="1" noChangeArrowheads="1"/>
          </p:cNvSpPr>
          <p:nvPr>
            <p:ph type="ftr" sz="quarter" idx="4"/>
          </p:nvPr>
        </p:nvSpPr>
        <p:spPr/>
        <p:txBody>
          <a:bodyPr/>
          <a:lstStyle/>
          <a:p>
            <a:pPr>
              <a:defRPr/>
            </a:pPr>
            <a:r>
              <a:rPr lang="en-US" smtClean="0"/>
              <a:t>© Van Mieghem</a:t>
            </a:r>
          </a:p>
        </p:txBody>
      </p:sp>
      <p:sp>
        <p:nvSpPr>
          <p:cNvPr id="83973" name="Rectangle 7"/>
          <p:cNvSpPr>
            <a:spLocks noGrp="1" noChangeArrowheads="1"/>
          </p:cNvSpPr>
          <p:nvPr>
            <p:ph type="sldNum" sz="quarter" idx="5"/>
          </p:nvPr>
        </p:nvSpPr>
        <p:spPr/>
        <p:txBody>
          <a:bodyPr/>
          <a:lstStyle/>
          <a:p>
            <a:pPr>
              <a:defRPr/>
            </a:pPr>
            <a:fld id="{2F45E05E-07E3-40D6-95F7-8C131DCAF3E2}" type="slidenum">
              <a:rPr lang="en-US" smtClean="0"/>
              <a:pPr>
                <a:defRPr/>
              </a:pPr>
              <a:t>25</a:t>
            </a:fld>
            <a:endParaRPr lang="en-US" smtClean="0"/>
          </a:p>
        </p:txBody>
      </p:sp>
      <p:sp>
        <p:nvSpPr>
          <p:cNvPr id="75782" name="Rectangle 4"/>
          <p:cNvSpPr>
            <a:spLocks noGrp="1" noRot="1" noChangeAspect="1" noChangeArrowheads="1" noTextEdit="1"/>
          </p:cNvSpPr>
          <p:nvPr>
            <p:ph type="sldImg"/>
          </p:nvPr>
        </p:nvSpPr>
        <p:spPr>
          <a:ln/>
        </p:spPr>
      </p:sp>
      <p:sp>
        <p:nvSpPr>
          <p:cNvPr id="75783" name="Rectangle 5"/>
          <p:cNvSpPr>
            <a:spLocks noGrp="1" noChangeArrowheads="1"/>
          </p:cNvSpPr>
          <p:nvPr>
            <p:ph type="body" idx="1"/>
          </p:nvPr>
        </p:nvSpPr>
        <p:spPr>
          <a:noFill/>
          <a:ln/>
        </p:spPr>
        <p:txBody>
          <a:bodyPr/>
          <a:lstStyle/>
          <a:p>
            <a:r>
              <a:rPr lang="en-US" smtClean="0"/>
              <a:t>Pro’s and con’s of either view? </a:t>
            </a:r>
            <a:r>
              <a:rPr lang="en-US" smtClean="0">
                <a:solidFill>
                  <a:srgbClr val="FF3300"/>
                </a:solidFill>
              </a:rPr>
              <a:t>Which view did your organization tend to take?</a:t>
            </a:r>
          </a:p>
          <a:p>
            <a:r>
              <a:rPr lang="en-US" smtClean="0"/>
              <a:t>Market view = “outside-in, top-down”</a:t>
            </a:r>
          </a:p>
          <a:p>
            <a:pPr lvl="1"/>
            <a:r>
              <a:rPr lang="en-US" smtClean="0"/>
              <a:t>Hierarchical view induces “fit” between markets and functions: All functional strategies, including operations’, should reflect intended market position of the organization &amp; and will evolve accordingly</a:t>
            </a:r>
          </a:p>
          <a:p>
            <a:pPr lvl="1"/>
            <a:r>
              <a:rPr lang="en-US" smtClean="0"/>
              <a:t>Market perspective suggests customer-driven performance measures</a:t>
            </a:r>
          </a:p>
          <a:p>
            <a:pPr lvl="1"/>
            <a:r>
              <a:rPr lang="en-US" smtClean="0"/>
              <a:t>But… this is a reactive view</a:t>
            </a:r>
          </a:p>
          <a:p>
            <a:endParaRPr lang="en-US" smtClean="0"/>
          </a:p>
          <a:p>
            <a:r>
              <a:rPr lang="en-US" smtClean="0"/>
              <a:t>Resource-Process view = “inside-out, bottom-up”</a:t>
            </a:r>
          </a:p>
          <a:p>
            <a:r>
              <a:rPr lang="en-US" smtClean="0"/>
              <a:t>Advantage:</a:t>
            </a:r>
          </a:p>
          <a:p>
            <a:pPr lvl="1"/>
            <a:r>
              <a:rPr lang="en-US" smtClean="0"/>
              <a:t>Drives innovation &amp; markets: Resource-based view induces fit between capabilities and strategy = “leverages your core competencies”</a:t>
            </a:r>
          </a:p>
          <a:p>
            <a:pPr lvl="1"/>
            <a:r>
              <a:rPr lang="en-US" smtClean="0"/>
              <a:t>Resource perspective suggest resource-driven performance measures  </a:t>
            </a:r>
          </a:p>
          <a:p>
            <a:r>
              <a:rPr lang="en-US" smtClean="0"/>
              <a:t>But… do customers want this? </a:t>
            </a:r>
          </a:p>
          <a:p>
            <a:pPr lvl="1"/>
            <a:r>
              <a:rPr lang="en-US" smtClean="0"/>
              <a:t>Danger: (Fujimoto, advisor to Nissan’s Carlos Goshn) “productivity forgets what features customers want”.</a:t>
            </a:r>
          </a:p>
          <a:p>
            <a:pPr lvl="1"/>
            <a:endParaRPr lang="en-US" smtClean="0"/>
          </a:p>
          <a:p>
            <a:pPr lvl="1"/>
            <a:endParaRPr lang="en-US" smtClean="0"/>
          </a:p>
          <a:p>
            <a:r>
              <a:rPr lang="en-US" smtClean="0"/>
              <a:t>THUS: We should apply both views! This leads to SOA.</a:t>
            </a:r>
          </a:p>
          <a:p>
            <a:r>
              <a:rPr lang="en-US" smtClean="0"/>
              <a:t>Think of the SOA as a three step audit… Explain</a:t>
            </a:r>
          </a:p>
          <a:p>
            <a:pPr lvl="1"/>
            <a:r>
              <a:rPr lang="en-US" smtClean="0"/>
              <a:t>Deliverable value props = Which market positions can we occupy and how can we protect us from competitive threat?</a:t>
            </a:r>
          </a:p>
          <a:p>
            <a:pPr lvl="1"/>
            <a:r>
              <a:rPr lang="en-US" smtClean="0"/>
              <a:t>* </a:t>
            </a:r>
            <a:r>
              <a:rPr lang="en-US" smtClean="0">
                <a:solidFill>
                  <a:srgbClr val="FF3300"/>
                </a:solidFill>
              </a:rPr>
              <a:t>Alignment in the large: McK</a:t>
            </a:r>
            <a:r>
              <a:rPr lang="en-US" smtClean="0"/>
              <a:t>: operating system (engine), mgt infrastructure (dashboard), mindset &amp; behaviors (willing driver). </a:t>
            </a:r>
            <a:r>
              <a:rPr lang="en-US" i="1" smtClean="0"/>
              <a:t>Draw three circles if time.</a:t>
            </a:r>
            <a:endParaRPr lang="en-US" smtClean="0"/>
          </a:p>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4995" name="Rectangle 3"/>
          <p:cNvSpPr>
            <a:spLocks noGrp="1" noChangeArrowheads="1"/>
          </p:cNvSpPr>
          <p:nvPr>
            <p:ph type="dt" sz="quarter" idx="1"/>
          </p:nvPr>
        </p:nvSpPr>
        <p:spPr/>
        <p:txBody>
          <a:bodyPr/>
          <a:lstStyle/>
          <a:p>
            <a:pPr>
              <a:defRPr/>
            </a:pPr>
            <a:fld id="{AE5BF737-CC57-4DB6-A89E-9BB57B917A93}" type="datetime1">
              <a:rPr lang="en-US" smtClean="0"/>
              <a:pPr>
                <a:defRPr/>
              </a:pPr>
              <a:t>1/6/2011</a:t>
            </a:fld>
            <a:endParaRPr lang="en-US" smtClean="0"/>
          </a:p>
        </p:txBody>
      </p:sp>
      <p:sp>
        <p:nvSpPr>
          <p:cNvPr id="84996" name="Rectangle 6"/>
          <p:cNvSpPr>
            <a:spLocks noGrp="1" noChangeArrowheads="1"/>
          </p:cNvSpPr>
          <p:nvPr>
            <p:ph type="ftr" sz="quarter" idx="4"/>
          </p:nvPr>
        </p:nvSpPr>
        <p:spPr/>
        <p:txBody>
          <a:bodyPr/>
          <a:lstStyle/>
          <a:p>
            <a:pPr>
              <a:defRPr/>
            </a:pPr>
            <a:r>
              <a:rPr lang="en-US" smtClean="0"/>
              <a:t>© Van Mieghem</a:t>
            </a:r>
          </a:p>
        </p:txBody>
      </p:sp>
      <p:sp>
        <p:nvSpPr>
          <p:cNvPr id="84997" name="Rectangle 7"/>
          <p:cNvSpPr>
            <a:spLocks noGrp="1" noChangeArrowheads="1"/>
          </p:cNvSpPr>
          <p:nvPr>
            <p:ph type="sldNum" sz="quarter" idx="5"/>
          </p:nvPr>
        </p:nvSpPr>
        <p:spPr/>
        <p:txBody>
          <a:bodyPr/>
          <a:lstStyle/>
          <a:p>
            <a:pPr>
              <a:defRPr/>
            </a:pPr>
            <a:fld id="{12F0EFC8-FED0-4939-AFFE-C63ACEA09FC9}" type="slidenum">
              <a:rPr lang="en-US" smtClean="0"/>
              <a:pPr>
                <a:defRPr/>
              </a:pPr>
              <a:t>26</a:t>
            </a:fld>
            <a:endParaRPr lang="en-US" smtClean="0"/>
          </a:p>
        </p:txBody>
      </p:sp>
      <p:sp>
        <p:nvSpPr>
          <p:cNvPr id="78854" name="Rectangle 4"/>
          <p:cNvSpPr>
            <a:spLocks noGrp="1" noRot="1" noChangeAspect="1" noChangeArrowheads="1" noTextEdit="1"/>
          </p:cNvSpPr>
          <p:nvPr>
            <p:ph type="sldImg"/>
          </p:nvPr>
        </p:nvSpPr>
        <p:spPr>
          <a:ln/>
        </p:spPr>
      </p:sp>
      <p:sp>
        <p:nvSpPr>
          <p:cNvPr id="78855" name="Rectangle 5"/>
          <p:cNvSpPr>
            <a:spLocks noGrp="1" noChangeArrowheads="1"/>
          </p:cNvSpPr>
          <p:nvPr>
            <p:ph type="body" idx="1"/>
          </p:nvPr>
        </p:nvSpPr>
        <p:spPr>
          <a:noFill/>
          <a:ln/>
        </p:spPr>
        <p:txBody>
          <a:bodyPr/>
          <a:lstStyle/>
          <a:p>
            <a:r>
              <a:rPr lang="en-US" smtClean="0"/>
              <a:t>This map is used as a one-page overview/summary of total strategy including OS.</a:t>
            </a:r>
          </a:p>
          <a:p>
            <a:r>
              <a:rPr lang="en-US" smtClean="0"/>
              <a:t>Benefits:</a:t>
            </a:r>
          </a:p>
          <a:p>
            <a:pPr lvl="1"/>
            <a:r>
              <a:rPr lang="en-US" smtClean="0"/>
              <a:t>Integrated, comprehensive view</a:t>
            </a:r>
          </a:p>
          <a:p>
            <a:pPr lvl="1"/>
            <a:r>
              <a:rPr lang="en-US" smtClean="0"/>
              <a:t>Linkages and causal relationships via arrows.  Should lead to alignment.</a:t>
            </a:r>
          </a:p>
          <a:p>
            <a:pPr lvl="1"/>
            <a:r>
              <a:rPr lang="en-US" smtClean="0"/>
              <a:t>Good for teambuilding and understanding how all pieces come together.</a:t>
            </a:r>
          </a:p>
          <a:p>
            <a:pPr lvl="2"/>
            <a:r>
              <a:rPr lang="en-US" smtClean="0"/>
              <a:t>While the value proposition is key to competitive strategy, approximately three quarters of exec teams do not have consensus about this basic information.</a:t>
            </a:r>
          </a:p>
          <a:p>
            <a:pPr lvl="2"/>
            <a:r>
              <a:rPr lang="en-US" smtClean="0"/>
              <a:t>Similarly, L&amp;G is important but generally hard to define.</a:t>
            </a:r>
          </a:p>
          <a:p>
            <a:pPr lvl="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Given that some students may not have seen this, here’s an example of a balanced scorecard.</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1/6/2011</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0659" name="Rectangle 3"/>
          <p:cNvSpPr>
            <a:spLocks noGrp="1" noChangeArrowheads="1"/>
          </p:cNvSpPr>
          <p:nvPr>
            <p:ph type="dt" sz="quarter" idx="1"/>
          </p:nvPr>
        </p:nvSpPr>
        <p:spPr/>
        <p:txBody>
          <a:bodyPr/>
          <a:lstStyle/>
          <a:p>
            <a:pPr>
              <a:defRPr/>
            </a:pPr>
            <a:fld id="{919B4F30-1120-456B-A411-05CD9191A699}" type="datetime1">
              <a:rPr lang="en-US" smtClean="0"/>
              <a:pPr>
                <a:defRPr/>
              </a:pPr>
              <a:t>1/6/2011</a:t>
            </a:fld>
            <a:endParaRPr lang="en-US" smtClean="0"/>
          </a:p>
        </p:txBody>
      </p:sp>
      <p:sp>
        <p:nvSpPr>
          <p:cNvPr id="70660" name="Rectangle 6"/>
          <p:cNvSpPr>
            <a:spLocks noGrp="1" noChangeArrowheads="1"/>
          </p:cNvSpPr>
          <p:nvPr>
            <p:ph type="ftr" sz="quarter" idx="4"/>
          </p:nvPr>
        </p:nvSpPr>
        <p:spPr/>
        <p:txBody>
          <a:bodyPr/>
          <a:lstStyle/>
          <a:p>
            <a:pPr>
              <a:defRPr/>
            </a:pPr>
            <a:r>
              <a:rPr lang="en-US" smtClean="0"/>
              <a:t>© Van Mieghem</a:t>
            </a:r>
          </a:p>
        </p:txBody>
      </p:sp>
      <p:sp>
        <p:nvSpPr>
          <p:cNvPr id="70661" name="Rectangle 7"/>
          <p:cNvSpPr>
            <a:spLocks noGrp="1" noChangeArrowheads="1"/>
          </p:cNvSpPr>
          <p:nvPr>
            <p:ph type="sldNum" sz="quarter" idx="5"/>
          </p:nvPr>
        </p:nvSpPr>
        <p:spPr/>
        <p:txBody>
          <a:bodyPr/>
          <a:lstStyle/>
          <a:p>
            <a:pPr>
              <a:defRPr/>
            </a:pPr>
            <a:fld id="{4E5E53E9-C1DC-4C9F-9E24-AD125D59E088}" type="slidenum">
              <a:rPr lang="en-US" smtClean="0"/>
              <a:pPr>
                <a:defRPr/>
              </a:pPr>
              <a:t>28</a:t>
            </a:fld>
            <a:endParaRPr lang="en-US" smtClean="0"/>
          </a:p>
        </p:txBody>
      </p:sp>
      <p:sp>
        <p:nvSpPr>
          <p:cNvPr id="79878" name="Rectangle 2"/>
          <p:cNvSpPr>
            <a:spLocks noGrp="1" noRot="1" noChangeAspect="1" noChangeArrowheads="1" noTextEdit="1"/>
          </p:cNvSpPr>
          <p:nvPr>
            <p:ph type="sldImg"/>
          </p:nvPr>
        </p:nvSpPr>
        <p:spPr>
          <a:xfrm>
            <a:off x="1546225" y="323850"/>
            <a:ext cx="4221163" cy="3165475"/>
          </a:xfrm>
          <a:ln/>
        </p:spPr>
      </p:sp>
      <p:sp>
        <p:nvSpPr>
          <p:cNvPr id="79879" name="Rectangle 3"/>
          <p:cNvSpPr>
            <a:spLocks noGrp="1" noChangeArrowheads="1"/>
          </p:cNvSpPr>
          <p:nvPr>
            <p:ph type="body" idx="1"/>
          </p:nvPr>
        </p:nvSpPr>
        <p:spPr>
          <a:xfrm>
            <a:off x="0" y="4561226"/>
            <a:ext cx="7315200" cy="4320213"/>
          </a:xfrm>
          <a:noFill/>
          <a:ln/>
        </p:spPr>
        <p:txBody>
          <a:bodyPr/>
          <a:lstStyle/>
          <a:p>
            <a:r>
              <a:rPr lang="en-US" dirty="0" smtClean="0"/>
              <a:t>This entire Swiss watch case discussions takes at least ½ hour, typically 40 to 50min.</a:t>
            </a:r>
          </a:p>
          <a:p>
            <a:endParaRPr lang="en-US" dirty="0" smtClean="0"/>
          </a:p>
          <a:p>
            <a:r>
              <a:rPr lang="en-US" dirty="0" smtClean="0"/>
              <a:t>Objectives: Use this case to illustrate:</a:t>
            </a:r>
          </a:p>
          <a:p>
            <a:pPr lvl="1"/>
            <a:r>
              <a:rPr lang="en-US" dirty="0" smtClean="0"/>
              <a:t>Our framework + the key decisions in OS:</a:t>
            </a:r>
          </a:p>
          <a:p>
            <a:pPr lvl="1"/>
            <a:r>
              <a:rPr lang="en-US" dirty="0" smtClean="0"/>
              <a:t>The connection between OS and comp strategy in a global context. </a:t>
            </a:r>
            <a:r>
              <a:rPr lang="en-US" i="1" dirty="0" smtClean="0"/>
              <a:t>It is similar to the China-US interaction now.</a:t>
            </a:r>
            <a:endParaRPr lang="en-US" dirty="0" smtClean="0"/>
          </a:p>
          <a:p>
            <a:pPr lvl="1"/>
            <a:r>
              <a:rPr lang="en-US" dirty="0" smtClean="0"/>
              <a:t>Formulate improved OS</a:t>
            </a:r>
          </a:p>
          <a:p>
            <a:pPr lvl="1"/>
            <a:r>
              <a:rPr lang="en-US" dirty="0" smtClean="0"/>
              <a:t>Give you a glimpse of our topic for next week: The role of trade-offs and how OS can help change and defend a competitive position. </a:t>
            </a:r>
            <a:r>
              <a:rPr lang="en-US" i="1" dirty="0" smtClean="0"/>
              <a:t>The case for next week will ask you to use these concepts and add a financial analysis.</a:t>
            </a:r>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4" name="Header Placeholder 3"/>
          <p:cNvSpPr>
            <a:spLocks noGrp="1"/>
          </p:cNvSpPr>
          <p:nvPr>
            <p:ph type="hdr" sz="quarter"/>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sz="quarter" idx="1"/>
          </p:nvPr>
        </p:nvSpPr>
        <p:spPr/>
        <p:txBody>
          <a:bodyPr/>
          <a:lstStyle/>
          <a:p>
            <a:pPr>
              <a:defRPr/>
            </a:pPr>
            <a:fld id="{B44486B7-123A-48BF-9C9B-E099245DECE4}" type="datetime1">
              <a:rPr lang="en-US" smtClean="0"/>
              <a:pPr>
                <a:defRPr/>
              </a:pPr>
              <a:t>1/6/2011</a:t>
            </a:fld>
            <a:endParaRPr lang="en-US"/>
          </a:p>
        </p:txBody>
      </p:sp>
      <p:sp>
        <p:nvSpPr>
          <p:cNvPr id="6" name="Footer Placeholder 5"/>
          <p:cNvSpPr>
            <a:spLocks noGrp="1"/>
          </p:cNvSpPr>
          <p:nvPr>
            <p:ph type="ftr" sz="quarter" idx="4"/>
          </p:nvPr>
        </p:nvSpPr>
        <p:spPr/>
        <p:txBody>
          <a:bodyPr/>
          <a:lstStyle/>
          <a:p>
            <a:pPr>
              <a:defRPr/>
            </a:pPr>
            <a:r>
              <a:rPr lang="en-US" smtClean="0"/>
              <a:t>© Van Mieghem</a:t>
            </a:r>
            <a:endParaRPr lang="en-US"/>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pPr>
                <a:defRPr/>
              </a:pPr>
              <a:t>29</a:t>
            </a:fld>
            <a:endParaRPr lang="en-US" dirty="0"/>
          </a:p>
        </p:txBody>
      </p:sp>
      <p:sp>
        <p:nvSpPr>
          <p:cNvPr id="12" name="Rectangle 3"/>
          <p:cNvSpPr>
            <a:spLocks noGrp="1" noChangeArrowheads="1"/>
          </p:cNvSpPr>
          <p:nvPr>
            <p:ph type="body" idx="3"/>
          </p:nvPr>
        </p:nvSpPr>
        <p:spPr>
          <a:xfrm>
            <a:off x="289893" y="3379112"/>
            <a:ext cx="6735417" cy="5800725"/>
          </a:xfrm>
          <a:noFill/>
          <a:ln/>
        </p:spPr>
        <p:txBody>
          <a:bodyPr/>
          <a:lstStyle/>
          <a:p>
            <a:r>
              <a:rPr lang="en-US" sz="1000" dirty="0" smtClean="0"/>
              <a:t>How would you describe the operations strategy of a Swiss watch maker in the late 1970s?  How does it contrast with that of Japan’s Seiko? </a:t>
            </a:r>
            <a:r>
              <a:rPr lang="en-US" sz="1000" dirty="0" smtClean="0">
                <a:solidFill>
                  <a:srgbClr val="FF3300"/>
                </a:solidFill>
              </a:rPr>
              <a:t>Let’s put it in the context of our framework by applying the three perspectives of operations and describing how they configured the operational system (8 drivers):</a:t>
            </a:r>
          </a:p>
          <a:p>
            <a:pPr lvl="1"/>
            <a:r>
              <a:rPr lang="en-US" sz="1000" i="1" dirty="0" smtClean="0">
                <a:solidFill>
                  <a:srgbClr val="FF3300"/>
                </a:solidFill>
              </a:rPr>
              <a:t>Joe: how would you describe the Swiss value prop &amp; industry position?</a:t>
            </a:r>
            <a:endParaRPr lang="en-US" sz="1000" dirty="0" smtClean="0">
              <a:solidFill>
                <a:srgbClr val="FF3300"/>
              </a:solidFill>
            </a:endParaRPr>
          </a:p>
          <a:p>
            <a:r>
              <a:rPr lang="en-US" sz="1000" dirty="0" smtClean="0"/>
              <a:t>Competency view and connection to competitive strategy: </a:t>
            </a:r>
          </a:p>
          <a:p>
            <a:pPr lvl="1"/>
            <a:r>
              <a:rPr lang="en-US" sz="1000" dirty="0" smtClean="0"/>
              <a:t>Wedding cake: Competitive position increasingly towards high-end Quality and price; </a:t>
            </a:r>
          </a:p>
          <a:p>
            <a:pPr lvl="2">
              <a:buFontTx/>
              <a:buChar char="-"/>
            </a:pPr>
            <a:r>
              <a:rPr lang="en-US" sz="900" dirty="0" smtClean="0"/>
              <a:t>this is a retreat: “world market share drops from 43% to 15%.”</a:t>
            </a:r>
          </a:p>
          <a:p>
            <a:pPr lvl="2">
              <a:buFontTx/>
              <a:buChar char="-"/>
            </a:pPr>
            <a:r>
              <a:rPr lang="en-US" sz="900" dirty="0" smtClean="0"/>
              <a:t>What does Quality mean here? (luxury, exclusivity, durability; in contrast to reliability, precision)</a:t>
            </a:r>
          </a:p>
          <a:p>
            <a:pPr lvl="1">
              <a:buFontTx/>
              <a:buChar char="-"/>
            </a:pPr>
            <a:r>
              <a:rPr lang="en-US" sz="1000" dirty="0" smtClean="0"/>
              <a:t>Increasing low-cost competition from Japan and Hong-Kong</a:t>
            </a:r>
          </a:p>
          <a:p>
            <a:pPr lvl="1">
              <a:buFontTx/>
              <a:buChar char="-"/>
            </a:pPr>
            <a:r>
              <a:rPr lang="en-US" sz="1000" dirty="0" smtClean="0"/>
              <a:t>Environment: rising prosperity: market grows rapidly!</a:t>
            </a:r>
          </a:p>
          <a:p>
            <a:pPr lvl="1">
              <a:buFontTx/>
              <a:buChar char="-"/>
            </a:pPr>
            <a:r>
              <a:rPr lang="en-US" sz="1000" dirty="0" smtClean="0"/>
              <a:t>Show position in Q-p space  &gt;&gt; They probably have different operations strategies! </a:t>
            </a:r>
          </a:p>
          <a:p>
            <a:pPr lvl="1">
              <a:buFontTx/>
              <a:buChar char="-"/>
            </a:pPr>
            <a:r>
              <a:rPr lang="en-US" sz="1000" i="1" dirty="0" smtClean="0">
                <a:solidFill>
                  <a:srgbClr val="FF3300"/>
                </a:solidFill>
              </a:rPr>
              <a:t>Jim: how would you describe their resource and process views?</a:t>
            </a:r>
            <a:endParaRPr lang="en-US" sz="1000" dirty="0" smtClean="0">
              <a:solidFill>
                <a:srgbClr val="FF3300"/>
              </a:solidFill>
            </a:endParaRPr>
          </a:p>
          <a:p>
            <a:r>
              <a:rPr lang="en-US" sz="1000" dirty="0" smtClean="0"/>
              <a:t>Resource view:</a:t>
            </a:r>
          </a:p>
          <a:p>
            <a:pPr lvl="1"/>
            <a:r>
              <a:rPr lang="en-US" sz="1000" dirty="0" smtClean="0"/>
              <a:t>Size: small capacity (1600 companies = cottage industry) + contracting</a:t>
            </a:r>
          </a:p>
          <a:p>
            <a:pPr lvl="1"/>
            <a:r>
              <a:rPr lang="en-US" sz="1000" dirty="0" smtClean="0"/>
              <a:t>Type: manual, flexible, predominantly highly-skilled labor (craftsmen)</a:t>
            </a:r>
          </a:p>
          <a:p>
            <a:pPr lvl="1"/>
            <a:r>
              <a:rPr lang="en-US" sz="1000" dirty="0" smtClean="0"/>
              <a:t>Location and network structure: dispersed, cottage industry</a:t>
            </a:r>
          </a:p>
          <a:p>
            <a:r>
              <a:rPr lang="en-US" sz="1000" dirty="0" smtClean="0"/>
              <a:t>Process view:</a:t>
            </a:r>
          </a:p>
          <a:p>
            <a:pPr lvl="1"/>
            <a:r>
              <a:rPr lang="en-US" sz="1000" dirty="0" smtClean="0"/>
              <a:t>Sourcing &amp; Customers: Not controlled/managed, not VI. Buyer relationships: sell to fragmented small jewelers.</a:t>
            </a:r>
          </a:p>
          <a:p>
            <a:pPr lvl="1"/>
            <a:r>
              <a:rPr lang="en-US" sz="1000" dirty="0" smtClean="0"/>
              <a:t>Technology: </a:t>
            </a:r>
          </a:p>
          <a:p>
            <a:pPr lvl="2"/>
            <a:r>
              <a:rPr lang="en-US" sz="900" dirty="0" smtClean="0"/>
              <a:t>Process: manual: cost = 60% labor, 20% materials, 20% OH; library-style environment with microscopes (no division of labor). Seiko: wages 1/10</a:t>
            </a:r>
            <a:r>
              <a:rPr lang="en-US" sz="900" baseline="30000" dirty="0" smtClean="0"/>
              <a:t>th</a:t>
            </a:r>
            <a:r>
              <a:rPr lang="en-US" sz="900" dirty="0" smtClean="0"/>
              <a:t>, and labor reduced to 35% through standardization &amp; automation. This is big!</a:t>
            </a:r>
          </a:p>
          <a:p>
            <a:pPr lvl="2"/>
            <a:r>
              <a:rPr lang="en-US" sz="900" dirty="0" smtClean="0"/>
              <a:t>Product: exterior (case, dial, hands) and interior movement, which contains about 200 unique parts driven by spring.</a:t>
            </a:r>
          </a:p>
          <a:p>
            <a:pPr lvl="1"/>
            <a:r>
              <a:rPr lang="en-US" sz="1000" dirty="0" smtClean="0"/>
              <a:t>Improvement (no data but “catch up”)  and Innovation: </a:t>
            </a:r>
          </a:p>
          <a:p>
            <a:pPr lvl="2"/>
            <a:r>
              <a:rPr lang="en-US" sz="900" dirty="0" smtClean="0"/>
              <a:t>Exists: electric (1957 Hamilton Watch Co); electronic tuning fork 1960 (</a:t>
            </a:r>
            <a:r>
              <a:rPr lang="en-US" sz="900" dirty="0" err="1" smtClean="0"/>
              <a:t>Bulova</a:t>
            </a:r>
            <a:r>
              <a:rPr lang="en-US" sz="900" dirty="0" smtClean="0"/>
              <a:t>); quartz oscillator (1967 CEH)</a:t>
            </a:r>
          </a:p>
          <a:p>
            <a:pPr lvl="2"/>
            <a:r>
              <a:rPr lang="en-US" sz="900" dirty="0" smtClean="0"/>
              <a:t>But not implemented; rather improve traditional mechanical tech to “catch up with </a:t>
            </a:r>
            <a:r>
              <a:rPr lang="en-US" sz="900" dirty="0" err="1" smtClean="0"/>
              <a:t>Bulova</a:t>
            </a:r>
            <a:r>
              <a:rPr lang="en-US" sz="900" dirty="0" smtClean="0"/>
              <a:t>.”</a:t>
            </a:r>
          </a:p>
          <a:p>
            <a:r>
              <a:rPr lang="en-US" sz="1000" dirty="0" smtClean="0"/>
              <a:t>Remark: the issue here is NOT changing customer needs, rather it’s a story of a focused low-cost resource &amp; process and fast-learning competitor against a high-variety, high-quality expensive “traditional and static” firm.</a:t>
            </a:r>
          </a:p>
          <a:p>
            <a:pPr lvl="1"/>
            <a:r>
              <a:rPr lang="en-US" sz="1000" dirty="0" smtClean="0"/>
              <a:t>Draw the triangle: base = large market, going upscale becomes really tiny.  This is similar to the position Porsche found itself in in early 1990s.</a:t>
            </a:r>
          </a:p>
        </p:txBody>
      </p:sp>
      <p:grpSp>
        <p:nvGrpSpPr>
          <p:cNvPr id="13" name="Group 4"/>
          <p:cNvGrpSpPr>
            <a:grpSpLocks/>
          </p:cNvGrpSpPr>
          <p:nvPr/>
        </p:nvGrpSpPr>
        <p:grpSpPr bwMode="auto">
          <a:xfrm>
            <a:off x="2888466" y="8690400"/>
            <a:ext cx="1603648" cy="692805"/>
            <a:chOff x="2894" y="3296"/>
            <a:chExt cx="1484" cy="1036"/>
          </a:xfrm>
        </p:grpSpPr>
        <p:sp>
          <p:nvSpPr>
            <p:cNvPr id="14" name="AutoShape 5"/>
            <p:cNvSpPr>
              <a:spLocks noChangeArrowheads="1"/>
            </p:cNvSpPr>
            <p:nvPr/>
          </p:nvSpPr>
          <p:spPr bwMode="auto">
            <a:xfrm>
              <a:off x="2894" y="3296"/>
              <a:ext cx="354" cy="1036"/>
            </a:xfrm>
            <a:prstGeom prst="triangle">
              <a:avLst>
                <a:gd name="adj" fmla="val 50000"/>
              </a:avLst>
            </a:prstGeom>
            <a:solidFill>
              <a:schemeClr val="accent1"/>
            </a:solidFill>
            <a:ln w="9525" algn="ctr">
              <a:solidFill>
                <a:schemeClr val="tx1"/>
              </a:solidFill>
              <a:miter lim="800000"/>
              <a:headEnd/>
              <a:tailEnd/>
            </a:ln>
          </p:spPr>
          <p:txBody>
            <a:bodyPr wrap="none" anchor="ctr">
              <a:spAutoFit/>
            </a:bodyPr>
            <a:lstStyle/>
            <a:p>
              <a:endParaRPr lang="en-US"/>
            </a:p>
          </p:txBody>
        </p:sp>
        <p:sp>
          <p:nvSpPr>
            <p:cNvPr id="15" name="Line 6"/>
            <p:cNvSpPr>
              <a:spLocks noChangeShapeType="1"/>
            </p:cNvSpPr>
            <p:nvPr/>
          </p:nvSpPr>
          <p:spPr bwMode="auto">
            <a:xfrm flipV="1">
              <a:off x="3506" y="3296"/>
              <a:ext cx="0" cy="319"/>
            </a:xfrm>
            <a:prstGeom prst="line">
              <a:avLst/>
            </a:prstGeom>
            <a:noFill/>
            <a:ln w="9525">
              <a:solidFill>
                <a:schemeClr val="tx1"/>
              </a:solidFill>
              <a:prstDash val="dash"/>
              <a:round/>
              <a:headEnd/>
              <a:tailEnd type="triangle" w="med" len="med"/>
            </a:ln>
          </p:spPr>
          <p:txBody>
            <a:bodyPr wrap="none">
              <a:spAutoFit/>
            </a:bodyPr>
            <a:lstStyle/>
            <a:p>
              <a:endParaRPr lang="en-US"/>
            </a:p>
          </p:txBody>
        </p:sp>
        <p:sp>
          <p:nvSpPr>
            <p:cNvPr id="16" name="Text Box 7"/>
            <p:cNvSpPr txBox="1">
              <a:spLocks noChangeArrowheads="1"/>
            </p:cNvSpPr>
            <p:nvPr/>
          </p:nvSpPr>
          <p:spPr bwMode="auto">
            <a:xfrm>
              <a:off x="3547" y="3402"/>
              <a:ext cx="503" cy="304"/>
            </a:xfrm>
            <a:prstGeom prst="rect">
              <a:avLst/>
            </a:prstGeom>
            <a:noFill/>
            <a:ln w="9525" algn="ctr">
              <a:noFill/>
              <a:prstDash val="dash"/>
              <a:miter lim="800000"/>
              <a:headEnd/>
              <a:tailEnd/>
            </a:ln>
          </p:spPr>
          <p:txBody>
            <a:bodyPr wrap="none" lIns="92274" tIns="46137" rIns="92274" bIns="46137">
              <a:spAutoFit/>
            </a:bodyPr>
            <a:lstStyle/>
            <a:p>
              <a:pPr defTabSz="922160"/>
              <a:r>
                <a:rPr lang="en-US" sz="1200" dirty="0">
                  <a:latin typeface="Times New Roman" pitchFamily="18" charset="0"/>
                </a:rPr>
                <a:t>Swiss</a:t>
              </a:r>
            </a:p>
          </p:txBody>
        </p:sp>
        <p:sp>
          <p:nvSpPr>
            <p:cNvPr id="17" name="Arc 8"/>
            <p:cNvSpPr>
              <a:spLocks/>
            </p:cNvSpPr>
            <p:nvPr/>
          </p:nvSpPr>
          <p:spPr bwMode="auto">
            <a:xfrm flipH="1" flipV="1">
              <a:off x="3603" y="3756"/>
              <a:ext cx="171" cy="505"/>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type="triangle" w="med" len="med"/>
            </a:ln>
          </p:spPr>
          <p:txBody>
            <a:bodyPr wrap="none" anchor="ctr">
              <a:spAutoFit/>
            </a:bodyPr>
            <a:lstStyle/>
            <a:p>
              <a:endParaRPr lang="en-US"/>
            </a:p>
          </p:txBody>
        </p:sp>
        <p:sp>
          <p:nvSpPr>
            <p:cNvPr id="18" name="Text Box 9"/>
            <p:cNvSpPr txBox="1">
              <a:spLocks noChangeArrowheads="1"/>
            </p:cNvSpPr>
            <p:nvPr/>
          </p:nvSpPr>
          <p:spPr bwMode="auto">
            <a:xfrm>
              <a:off x="3698" y="3751"/>
              <a:ext cx="680" cy="304"/>
            </a:xfrm>
            <a:prstGeom prst="rect">
              <a:avLst/>
            </a:prstGeom>
            <a:noFill/>
            <a:ln w="9525" algn="ctr">
              <a:noFill/>
              <a:prstDash val="dash"/>
              <a:miter lim="800000"/>
              <a:headEnd/>
              <a:tailEnd/>
            </a:ln>
          </p:spPr>
          <p:txBody>
            <a:bodyPr wrap="none" lIns="92274" tIns="46137" rIns="92274" bIns="46137">
              <a:spAutoFit/>
            </a:bodyPr>
            <a:lstStyle/>
            <a:p>
              <a:pPr defTabSz="922160"/>
              <a:r>
                <a:rPr lang="en-US" sz="1200" dirty="0">
                  <a:latin typeface="Times New Roman" pitchFamily="18" charset="0"/>
                </a:rPr>
                <a:t>Japanese</a:t>
              </a:r>
            </a:p>
          </p:txBody>
        </p:sp>
      </p:grpSp>
      <p:sp>
        <p:nvSpPr>
          <p:cNvPr id="19" name="Rectangle 10"/>
          <p:cNvSpPr>
            <a:spLocks noChangeAspect="1" noChangeArrowheads="1"/>
          </p:cNvSpPr>
          <p:nvPr/>
        </p:nvSpPr>
        <p:spPr bwMode="auto">
          <a:xfrm>
            <a:off x="5517875" y="4859059"/>
            <a:ext cx="1724439" cy="304956"/>
          </a:xfrm>
          <a:prstGeom prst="rect">
            <a:avLst/>
          </a:prstGeom>
          <a:solidFill>
            <a:schemeClr val="accent1"/>
          </a:solidFill>
          <a:ln w="9525" algn="ctr">
            <a:solidFill>
              <a:schemeClr val="tx1"/>
            </a:solidFill>
            <a:miter lim="800000"/>
            <a:headEnd/>
            <a:tailEnd/>
          </a:ln>
        </p:spPr>
        <p:txBody>
          <a:bodyPr wrap="none" lIns="91427" tIns="45714" rIns="91427" bIns="45714" anchor="ctr"/>
          <a:lstStyle/>
          <a:p>
            <a:pPr algn="ctr"/>
            <a:r>
              <a:rPr lang="en-US" sz="900" dirty="0"/>
              <a:t>&lt; $75, 450M units, 90%</a:t>
            </a:r>
          </a:p>
        </p:txBody>
      </p:sp>
      <p:sp>
        <p:nvSpPr>
          <p:cNvPr id="20" name="Rectangle 11"/>
          <p:cNvSpPr>
            <a:spLocks noChangeAspect="1" noChangeArrowheads="1"/>
          </p:cNvSpPr>
          <p:nvPr/>
        </p:nvSpPr>
        <p:spPr bwMode="auto">
          <a:xfrm>
            <a:off x="6071153" y="4547544"/>
            <a:ext cx="644386" cy="306595"/>
          </a:xfrm>
          <a:prstGeom prst="rect">
            <a:avLst/>
          </a:prstGeom>
          <a:solidFill>
            <a:schemeClr val="accent1"/>
          </a:solidFill>
          <a:ln w="9525" algn="ctr">
            <a:solidFill>
              <a:schemeClr val="tx1"/>
            </a:solidFill>
            <a:miter lim="800000"/>
            <a:headEnd/>
            <a:tailEnd/>
          </a:ln>
        </p:spPr>
        <p:txBody>
          <a:bodyPr wrap="none" lIns="91427" tIns="45714" rIns="91427" bIns="45714" anchor="ctr"/>
          <a:lstStyle/>
          <a:p>
            <a:pPr algn="ctr"/>
            <a:r>
              <a:rPr lang="en-US" sz="900" dirty="0"/>
              <a:t>&lt; $450, 42M units, 8.4%</a:t>
            </a:r>
          </a:p>
        </p:txBody>
      </p:sp>
      <p:sp>
        <p:nvSpPr>
          <p:cNvPr id="21" name="Rectangle 12"/>
          <p:cNvSpPr>
            <a:spLocks noChangeAspect="1" noChangeArrowheads="1"/>
          </p:cNvSpPr>
          <p:nvPr/>
        </p:nvSpPr>
        <p:spPr bwMode="auto">
          <a:xfrm>
            <a:off x="6324600" y="4242588"/>
            <a:ext cx="135835" cy="306595"/>
          </a:xfrm>
          <a:prstGeom prst="rect">
            <a:avLst/>
          </a:prstGeom>
          <a:solidFill>
            <a:schemeClr val="accent1"/>
          </a:solidFill>
          <a:ln w="9525" algn="ctr">
            <a:solidFill>
              <a:schemeClr val="tx1"/>
            </a:solidFill>
            <a:miter lim="800000"/>
            <a:headEnd/>
            <a:tailEnd/>
          </a:ln>
        </p:spPr>
        <p:txBody>
          <a:bodyPr wrap="none" lIns="91427" tIns="45714" rIns="91427" bIns="45714" anchor="ctr"/>
          <a:lstStyle/>
          <a:p>
            <a:pPr algn="ctr"/>
            <a:r>
              <a:rPr lang="en-US" sz="900" dirty="0"/>
              <a:t>&gt; $450, 8M units, 1.6%</a:t>
            </a:r>
          </a:p>
        </p:txBody>
      </p:sp>
      <p:sp>
        <p:nvSpPr>
          <p:cNvPr id="22" name="Line 13"/>
          <p:cNvSpPr>
            <a:spLocks noChangeShapeType="1"/>
          </p:cNvSpPr>
          <p:nvPr/>
        </p:nvSpPr>
        <p:spPr bwMode="auto">
          <a:xfrm>
            <a:off x="5670275" y="5973952"/>
            <a:ext cx="1403073" cy="0"/>
          </a:xfrm>
          <a:prstGeom prst="line">
            <a:avLst/>
          </a:prstGeom>
          <a:noFill/>
          <a:ln w="9525">
            <a:solidFill>
              <a:schemeClr val="tx1"/>
            </a:solidFill>
            <a:round/>
            <a:headEnd/>
            <a:tailEnd type="triangle" w="med" len="med"/>
          </a:ln>
        </p:spPr>
        <p:txBody>
          <a:bodyPr wrap="none" lIns="91427" tIns="45714" rIns="91427" bIns="45714">
            <a:spAutoFit/>
          </a:bodyPr>
          <a:lstStyle/>
          <a:p>
            <a:endParaRPr lang="en-US"/>
          </a:p>
        </p:txBody>
      </p:sp>
      <p:sp>
        <p:nvSpPr>
          <p:cNvPr id="23" name="Line 14"/>
          <p:cNvSpPr>
            <a:spLocks noChangeShapeType="1"/>
          </p:cNvSpPr>
          <p:nvPr/>
        </p:nvSpPr>
        <p:spPr bwMode="auto">
          <a:xfrm flipV="1">
            <a:off x="5670274" y="5313213"/>
            <a:ext cx="0" cy="660739"/>
          </a:xfrm>
          <a:prstGeom prst="line">
            <a:avLst/>
          </a:prstGeom>
          <a:noFill/>
          <a:ln w="9525">
            <a:solidFill>
              <a:schemeClr val="tx1"/>
            </a:solidFill>
            <a:round/>
            <a:headEnd/>
            <a:tailEnd type="triangle" w="med" len="med"/>
          </a:ln>
        </p:spPr>
        <p:txBody>
          <a:bodyPr lIns="91427" tIns="45714" rIns="91427" bIns="45714">
            <a:spAutoFit/>
          </a:bodyPr>
          <a:lstStyle/>
          <a:p>
            <a:endParaRPr lang="en-US"/>
          </a:p>
        </p:txBody>
      </p:sp>
      <p:sp>
        <p:nvSpPr>
          <p:cNvPr id="24" name="Text Box 15"/>
          <p:cNvSpPr txBox="1">
            <a:spLocks noChangeArrowheads="1"/>
          </p:cNvSpPr>
          <p:nvPr/>
        </p:nvSpPr>
        <p:spPr bwMode="auto">
          <a:xfrm>
            <a:off x="6594614" y="6008382"/>
            <a:ext cx="634447" cy="345945"/>
          </a:xfrm>
          <a:prstGeom prst="rect">
            <a:avLst/>
          </a:prstGeom>
          <a:noFill/>
          <a:ln w="9525" algn="ctr">
            <a:noFill/>
            <a:prstDash val="dash"/>
            <a:miter lim="800000"/>
            <a:headEnd/>
            <a:tailEnd/>
          </a:ln>
        </p:spPr>
        <p:txBody>
          <a:bodyPr wrap="none" lIns="91427" tIns="45714" rIns="91427" bIns="45714">
            <a:spAutoFit/>
          </a:bodyPr>
          <a:lstStyle/>
          <a:p>
            <a:r>
              <a:rPr lang="en-US" sz="800" dirty="0"/>
              <a:t>Cost</a:t>
            </a:r>
          </a:p>
          <a:p>
            <a:r>
              <a:rPr lang="en-US" sz="800" dirty="0"/>
              <a:t>efficiency</a:t>
            </a:r>
          </a:p>
        </p:txBody>
      </p:sp>
      <p:sp>
        <p:nvSpPr>
          <p:cNvPr id="25" name="Text Box 16"/>
          <p:cNvSpPr txBox="1">
            <a:spLocks noChangeArrowheads="1"/>
          </p:cNvSpPr>
          <p:nvPr/>
        </p:nvSpPr>
        <p:spPr bwMode="auto">
          <a:xfrm>
            <a:off x="5368787" y="5239434"/>
            <a:ext cx="270013" cy="219700"/>
          </a:xfrm>
          <a:prstGeom prst="rect">
            <a:avLst/>
          </a:prstGeom>
          <a:noFill/>
          <a:ln w="9525" algn="ctr">
            <a:noFill/>
            <a:prstDash val="dash"/>
            <a:miter lim="800000"/>
            <a:headEnd/>
            <a:tailEnd/>
          </a:ln>
        </p:spPr>
        <p:txBody>
          <a:bodyPr wrap="none" lIns="91427" tIns="45714" rIns="91427" bIns="45714">
            <a:spAutoFit/>
          </a:bodyPr>
          <a:lstStyle/>
          <a:p>
            <a:r>
              <a:rPr lang="en-US" sz="800" dirty="0"/>
              <a:t>Q</a:t>
            </a:r>
          </a:p>
        </p:txBody>
      </p:sp>
      <p:sp>
        <p:nvSpPr>
          <p:cNvPr id="26" name="Oval 17"/>
          <p:cNvSpPr>
            <a:spLocks noChangeArrowheads="1"/>
          </p:cNvSpPr>
          <p:nvPr/>
        </p:nvSpPr>
        <p:spPr bwMode="auto">
          <a:xfrm>
            <a:off x="5744818" y="5290259"/>
            <a:ext cx="627822" cy="308235"/>
          </a:xfrm>
          <a:prstGeom prst="ellipse">
            <a:avLst/>
          </a:prstGeom>
          <a:solidFill>
            <a:srgbClr val="FFFFCC"/>
          </a:solidFill>
          <a:ln w="9525" algn="ctr">
            <a:solidFill>
              <a:schemeClr val="tx1"/>
            </a:solidFill>
            <a:round/>
            <a:headEnd/>
            <a:tailEnd/>
          </a:ln>
        </p:spPr>
        <p:txBody>
          <a:bodyPr wrap="none" lIns="91427" tIns="45714" rIns="91427" bIns="45714" anchor="ctr">
            <a:spAutoFit/>
          </a:bodyPr>
          <a:lstStyle/>
          <a:p>
            <a:pPr algn="ctr"/>
            <a:r>
              <a:rPr lang="en-US" sz="800" dirty="0" err="1"/>
              <a:t>swiss</a:t>
            </a:r>
            <a:endParaRPr lang="en-US" sz="800" dirty="0"/>
          </a:p>
        </p:txBody>
      </p:sp>
      <p:sp>
        <p:nvSpPr>
          <p:cNvPr id="27" name="Oval 18"/>
          <p:cNvSpPr>
            <a:spLocks noChangeArrowheads="1"/>
          </p:cNvSpPr>
          <p:nvPr/>
        </p:nvSpPr>
        <p:spPr bwMode="auto">
          <a:xfrm>
            <a:off x="6521727" y="5632925"/>
            <a:ext cx="639417" cy="308235"/>
          </a:xfrm>
          <a:prstGeom prst="ellipse">
            <a:avLst/>
          </a:prstGeom>
          <a:solidFill>
            <a:srgbClr val="FFFFCC"/>
          </a:solidFill>
          <a:ln w="9525" algn="ctr">
            <a:solidFill>
              <a:schemeClr val="tx1"/>
            </a:solidFill>
            <a:round/>
            <a:headEnd/>
            <a:tailEnd/>
          </a:ln>
        </p:spPr>
        <p:txBody>
          <a:bodyPr wrap="none" lIns="91427" tIns="45714" rIns="91427" bIns="45714" anchor="ctr">
            <a:spAutoFit/>
          </a:bodyPr>
          <a:lstStyle/>
          <a:p>
            <a:pPr algn="ctr"/>
            <a:r>
              <a:rPr lang="en-US" sz="800" dirty="0"/>
              <a:t>Seiko</a:t>
            </a:r>
          </a:p>
        </p:txBody>
      </p:sp>
      <p:sp>
        <p:nvSpPr>
          <p:cNvPr id="28" name="Line 19"/>
          <p:cNvSpPr>
            <a:spLocks noChangeShapeType="1"/>
          </p:cNvSpPr>
          <p:nvPr/>
        </p:nvSpPr>
        <p:spPr bwMode="auto">
          <a:xfrm flipH="1" flipV="1">
            <a:off x="5746475" y="5186969"/>
            <a:ext cx="76200" cy="145919"/>
          </a:xfrm>
          <a:prstGeom prst="line">
            <a:avLst/>
          </a:prstGeom>
          <a:noFill/>
          <a:ln w="9525">
            <a:solidFill>
              <a:schemeClr val="tx1"/>
            </a:solidFill>
            <a:round/>
            <a:headEnd/>
            <a:tailEnd type="arrow" w="med" len="med"/>
          </a:ln>
        </p:spPr>
        <p:txBody>
          <a:bodyPr wrap="none" lIns="91427" tIns="45714" rIns="91427" bIns="45714">
            <a:spAutoFit/>
          </a:bodyPr>
          <a:lstStyle/>
          <a:p>
            <a:endParaRPr lang="en-US"/>
          </a:p>
        </p:txBody>
      </p:sp>
      <p:sp>
        <p:nvSpPr>
          <p:cNvPr id="29" name="Line 20"/>
          <p:cNvSpPr>
            <a:spLocks noChangeShapeType="1"/>
          </p:cNvSpPr>
          <p:nvPr/>
        </p:nvSpPr>
        <p:spPr bwMode="auto">
          <a:xfrm flipH="1" flipV="1">
            <a:off x="6331226" y="5624728"/>
            <a:ext cx="203753" cy="108210"/>
          </a:xfrm>
          <a:prstGeom prst="line">
            <a:avLst/>
          </a:prstGeom>
          <a:noFill/>
          <a:ln w="9525">
            <a:solidFill>
              <a:schemeClr val="tx1"/>
            </a:solidFill>
            <a:round/>
            <a:headEnd/>
            <a:tailEnd type="arrow" w="med" len="med"/>
          </a:ln>
        </p:spPr>
        <p:txBody>
          <a:bodyPr lIns="91427" tIns="45714" rIns="91427" bIns="45714">
            <a:sp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
          <p:cNvSpPr>
            <a:spLocks noGrp="1" noRot="1" noChangeAspect="1" noChangeArrowheads="1" noTextEdit="1"/>
          </p:cNvSpPr>
          <p:nvPr>
            <p:ph type="sldImg"/>
          </p:nvPr>
        </p:nvSpPr>
        <p:spPr>
          <a:ln/>
        </p:spPr>
      </p:sp>
      <p:sp>
        <p:nvSpPr>
          <p:cNvPr id="58371" name="Rectangle 2"/>
          <p:cNvSpPr>
            <a:spLocks noGrp="1" noChangeArrowheads="1"/>
          </p:cNvSpPr>
          <p:nvPr>
            <p:ph type="body" idx="1"/>
          </p:nvPr>
        </p:nvSpPr>
        <p:spPr>
          <a:noFill/>
          <a:ln/>
        </p:spPr>
        <p:txBody>
          <a:bodyPr/>
          <a:lstStyle/>
          <a:p>
            <a:pPr marL="240420" indent="-240420">
              <a:buSzPct val="80000"/>
              <a:buFontTx/>
              <a:buChar char="•"/>
            </a:pPr>
            <a:r>
              <a:rPr lang="en-US" dirty="0" smtClean="0"/>
              <a:t>Why operations strategy?  Because it is necessary if you want to lead.</a:t>
            </a:r>
          </a:p>
          <a:p>
            <a:pPr marL="714674" lvl="1" indent="-240420">
              <a:buSzPct val="80000"/>
            </a:pPr>
            <a:r>
              <a:rPr lang="en-US" dirty="0" smtClean="0"/>
              <a:t>Before 2007, finance had been the most common functional role.</a:t>
            </a:r>
          </a:p>
          <a:p>
            <a:pPr marL="714674" lvl="1" indent="-240420">
              <a:buSzPct val="80000"/>
            </a:pPr>
            <a:r>
              <a:rPr lang="en-US" dirty="0" smtClean="0"/>
              <a:t>For 2007 and 2008, it’s been ops.</a:t>
            </a:r>
          </a:p>
          <a:p>
            <a:pPr marL="714674" lvl="1" indent="-240420">
              <a:buSzPct val="80000"/>
            </a:pPr>
            <a:r>
              <a:rPr lang="en-US" dirty="0" smtClean="0"/>
              <a:t>2</a:t>
            </a:r>
            <a:r>
              <a:rPr lang="en-US" baseline="30000" dirty="0" smtClean="0"/>
              <a:t>nd</a:t>
            </a:r>
            <a:r>
              <a:rPr lang="en-US" dirty="0" smtClean="0"/>
              <a:t> and 3</a:t>
            </a:r>
            <a:r>
              <a:rPr lang="en-US" baseline="30000" dirty="0" smtClean="0"/>
              <a:t>rd</a:t>
            </a:r>
            <a:r>
              <a:rPr lang="en-US" dirty="0" smtClean="0"/>
              <a:t> are fin and mktg.</a:t>
            </a:r>
          </a:p>
          <a:p>
            <a:pPr marL="240420" indent="-240420">
              <a:buSzPct val="80000"/>
              <a:buFontTx/>
              <a:buChar char="•"/>
            </a:pPr>
            <a:r>
              <a:rPr lang="en-US" dirty="0" smtClean="0"/>
              <a:t>Instead of waiting, you are better of learning it know as it will make you more effective and successful.</a:t>
            </a:r>
          </a:p>
          <a:p>
            <a:pPr marL="240420" indent="-240420">
              <a:buSzPct val="80000"/>
              <a:buFontTx/>
              <a:buChar char="•"/>
            </a:pPr>
            <a:endParaRPr lang="en-US" dirty="0" smtClean="0"/>
          </a:p>
          <a:p>
            <a:r>
              <a:rPr lang="en-US" dirty="0" smtClean="0"/>
              <a:t>Brian Tomlin (BT): A simplistic view of strategy and operations strategy:</a:t>
            </a:r>
          </a:p>
          <a:p>
            <a:pPr lvl="1">
              <a:buFont typeface="Arial" pitchFamily="34" charset="0"/>
              <a:buChar char="•"/>
            </a:pPr>
            <a:r>
              <a:rPr lang="en-US" dirty="0" smtClean="0"/>
              <a:t>My time at BCG – Strategy is anything the executive level team are willing to spend money hiring BCG to do.</a:t>
            </a:r>
          </a:p>
          <a:p>
            <a:pPr lvl="1">
              <a:buFont typeface="Arial" pitchFamily="34" charset="0"/>
              <a:buChar char="•"/>
            </a:pPr>
            <a:r>
              <a:rPr lang="en-US" dirty="0" smtClean="0"/>
              <a:t>By analogy: Ops strategy are those operations related decisions that are made by (or require sign-off) by executive level.</a:t>
            </a:r>
          </a:p>
          <a:p>
            <a:endParaRPr lang="en-US" dirty="0" smtClean="0"/>
          </a:p>
          <a:p>
            <a:r>
              <a:rPr lang="en-US" dirty="0" smtClean="0"/>
              <a:t>In other words, expensive investments and/or decisions with long-term implications and/or urgent in minds of key external stakeholders.</a:t>
            </a:r>
          </a:p>
          <a:p>
            <a:pPr lvl="1">
              <a:buFont typeface="Arial" pitchFamily="34" charset="0"/>
              <a:buChar char="•"/>
            </a:pPr>
            <a:r>
              <a:rPr lang="en-US" dirty="0" smtClean="0"/>
              <a:t>Sharp (hand-out): New Plant cost $11 billion. This kind of investment cannot be made without significant executive level scrutiny and support.  The investment is about more than production: “the future of Japanese hi-tech mfg,” “biggest gamble to remain competitive with rivals from South Korea, Taiwan, and China.”</a:t>
            </a:r>
          </a:p>
          <a:p>
            <a:pPr marL="240420" indent="-240420">
              <a:buSzPct val="80000"/>
              <a:buFontTx/>
              <a:buChar char="•"/>
            </a:pPr>
            <a:endParaRPr lang="en-US" dirty="0" smtClean="0"/>
          </a:p>
          <a:p>
            <a:pPr marL="240420" indent="-240420">
              <a:buSzPct val="80000"/>
              <a:buFontTx/>
              <a:buChar char="•"/>
            </a:pPr>
            <a:endParaRPr lang="en-US" dirty="0" smtClean="0"/>
          </a:p>
          <a:p>
            <a:pPr marL="240420" indent="-240420">
              <a:buSzPct val="80000"/>
              <a:buFontTx/>
              <a:buChar char="•"/>
            </a:pPr>
            <a:r>
              <a:rPr lang="en-US" dirty="0" smtClean="0"/>
              <a:t>What does ops involve from a leadership perspective? What do they do? (next slide)</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2707" name="Rectangle 3"/>
          <p:cNvSpPr>
            <a:spLocks noGrp="1" noChangeArrowheads="1"/>
          </p:cNvSpPr>
          <p:nvPr>
            <p:ph type="dt" sz="quarter" idx="1"/>
          </p:nvPr>
        </p:nvSpPr>
        <p:spPr/>
        <p:txBody>
          <a:bodyPr/>
          <a:lstStyle/>
          <a:p>
            <a:pPr>
              <a:defRPr/>
            </a:pPr>
            <a:fld id="{21B9164B-45A3-4839-B651-1BDEB3B53BDF}" type="datetime1">
              <a:rPr lang="en-US" smtClean="0"/>
              <a:pPr>
                <a:defRPr/>
              </a:pPr>
              <a:t>1/6/2011</a:t>
            </a:fld>
            <a:endParaRPr lang="en-US" smtClean="0"/>
          </a:p>
        </p:txBody>
      </p:sp>
      <p:sp>
        <p:nvSpPr>
          <p:cNvPr id="72708" name="Rectangle 6"/>
          <p:cNvSpPr>
            <a:spLocks noGrp="1" noChangeArrowheads="1"/>
          </p:cNvSpPr>
          <p:nvPr>
            <p:ph type="ftr" sz="quarter" idx="4"/>
          </p:nvPr>
        </p:nvSpPr>
        <p:spPr/>
        <p:txBody>
          <a:bodyPr/>
          <a:lstStyle/>
          <a:p>
            <a:pPr>
              <a:defRPr/>
            </a:pPr>
            <a:r>
              <a:rPr lang="en-US" smtClean="0"/>
              <a:t>© Van Mieghem</a:t>
            </a:r>
          </a:p>
        </p:txBody>
      </p:sp>
      <p:sp>
        <p:nvSpPr>
          <p:cNvPr id="72709" name="Rectangle 7"/>
          <p:cNvSpPr>
            <a:spLocks noGrp="1" noChangeArrowheads="1"/>
          </p:cNvSpPr>
          <p:nvPr>
            <p:ph type="sldNum" sz="quarter" idx="5"/>
          </p:nvPr>
        </p:nvSpPr>
        <p:spPr/>
        <p:txBody>
          <a:bodyPr/>
          <a:lstStyle/>
          <a:p>
            <a:pPr>
              <a:defRPr/>
            </a:pPr>
            <a:fld id="{6F204EBB-6149-4477-B158-607B9BA8894C}" type="slidenum">
              <a:rPr lang="en-US" smtClean="0"/>
              <a:pPr>
                <a:defRPr/>
              </a:pPr>
              <a:t>30</a:t>
            </a:fld>
            <a:endParaRPr lang="en-US" smtClean="0"/>
          </a:p>
        </p:txBody>
      </p:sp>
      <p:sp>
        <p:nvSpPr>
          <p:cNvPr id="81926" name="Rectangle 2"/>
          <p:cNvSpPr>
            <a:spLocks noGrp="1" noRot="1" noChangeAspect="1" noChangeArrowheads="1" noTextEdit="1"/>
          </p:cNvSpPr>
          <p:nvPr>
            <p:ph type="sldImg"/>
          </p:nvPr>
        </p:nvSpPr>
        <p:spPr>
          <a:xfrm>
            <a:off x="1546225" y="323850"/>
            <a:ext cx="4221163" cy="3165475"/>
          </a:xfrm>
          <a:ln/>
        </p:spPr>
      </p:sp>
      <p:sp>
        <p:nvSpPr>
          <p:cNvPr id="81927" name="Rectangle 3"/>
          <p:cNvSpPr>
            <a:spLocks noGrp="1" noChangeArrowheads="1"/>
          </p:cNvSpPr>
          <p:nvPr>
            <p:ph type="body" idx="1"/>
          </p:nvPr>
        </p:nvSpPr>
        <p:spPr>
          <a:noFill/>
          <a:ln/>
        </p:spPr>
        <p:txBody>
          <a:bodyPr/>
          <a:lstStyle/>
          <a:p>
            <a:r>
              <a:rPr lang="en-US" dirty="0" smtClean="0"/>
              <a:t>Now over to ACTION: If you were Hayek,</a:t>
            </a:r>
          </a:p>
          <a:p>
            <a:pPr lvl="1"/>
            <a:r>
              <a:rPr lang="en-US" dirty="0" smtClean="0"/>
              <a:t>How would you start your analysis? </a:t>
            </a:r>
          </a:p>
          <a:p>
            <a:pPr lvl="2"/>
            <a:r>
              <a:rPr lang="en-US" dirty="0" smtClean="0"/>
              <a:t>Qualitative assessment:</a:t>
            </a:r>
          </a:p>
          <a:p>
            <a:pPr lvl="3"/>
            <a:r>
              <a:rPr lang="en-US" dirty="0" smtClean="0"/>
              <a:t>Probably between stage 1 &amp; 2</a:t>
            </a:r>
          </a:p>
          <a:p>
            <a:pPr lvl="3"/>
            <a:r>
              <a:rPr lang="en-US" dirty="0" smtClean="0"/>
              <a:t>Is the OS aligned?  The Swiss have a tailored operational system </a:t>
            </a:r>
            <a:r>
              <a:rPr lang="en-US" i="1" dirty="0" smtClean="0"/>
              <a:t>if </a:t>
            </a:r>
            <a:r>
              <a:rPr lang="en-US" dirty="0" smtClean="0"/>
              <a:t>they stick with high-end, small volume luxury only.  The problem is that that volume is insufficient for the two big watch groups to survive.</a:t>
            </a:r>
          </a:p>
          <a:p>
            <a:pPr lvl="2"/>
            <a:r>
              <a:rPr lang="en-US" dirty="0" smtClean="0"/>
              <a:t>If they want to defend their position, they may also want to have a presence in mid-market. </a:t>
            </a:r>
            <a:r>
              <a:rPr lang="en-US" i="1" dirty="0" smtClean="0"/>
              <a:t>This is a new value prop (almost same Q, but lower p) and needs new operational system.</a:t>
            </a:r>
            <a:r>
              <a:rPr lang="en-US" dirty="0" smtClean="0"/>
              <a:t> </a:t>
            </a:r>
          </a:p>
          <a:p>
            <a:pPr lvl="3"/>
            <a:r>
              <a:rPr lang="en-US" dirty="0" smtClean="0"/>
              <a:t>So this case is as much about CS (changing positions) as OS (new operating system)</a:t>
            </a:r>
          </a:p>
          <a:p>
            <a:pPr lvl="2"/>
            <a:endParaRPr lang="en-US" dirty="0" smtClean="0"/>
          </a:p>
          <a:p>
            <a:pPr lvl="1"/>
            <a:r>
              <a:rPr lang="en-US" dirty="0" smtClean="0"/>
              <a:t>What would you ask? </a:t>
            </a:r>
          </a:p>
          <a:p>
            <a:pPr lvl="2"/>
            <a:r>
              <a:rPr lang="en-US" dirty="0" smtClean="0"/>
              <a:t>“Is it worth it?  Like FedEx-UPS: is value (</a:t>
            </a:r>
            <a:r>
              <a:rPr lang="en-US" dirty="0" smtClean="0">
                <a:latin typeface="Symbol" pitchFamily="18" charset="2"/>
              </a:rPr>
              <a:t>D</a:t>
            </a:r>
            <a:r>
              <a:rPr lang="en-US" dirty="0" smtClean="0"/>
              <a:t>Q) &gt; </a:t>
            </a:r>
            <a:r>
              <a:rPr lang="en-US" dirty="0" smtClean="0">
                <a:latin typeface="Symbol" pitchFamily="18" charset="2"/>
              </a:rPr>
              <a:t>D</a:t>
            </a:r>
            <a:r>
              <a:rPr lang="en-US" dirty="0" smtClean="0"/>
              <a:t>C? Ask customer delta-value.</a:t>
            </a:r>
          </a:p>
          <a:p>
            <a:pPr lvl="2"/>
            <a:r>
              <a:rPr lang="en-US" dirty="0" smtClean="0"/>
              <a:t>Draw value(</a:t>
            </a:r>
            <a:r>
              <a:rPr lang="en-US" dirty="0" smtClean="0">
                <a:latin typeface="Symbol" pitchFamily="18" charset="2"/>
              </a:rPr>
              <a:t>D</a:t>
            </a:r>
            <a:r>
              <a:rPr lang="en-US" dirty="0" smtClean="0"/>
              <a:t>Q) and </a:t>
            </a:r>
            <a:r>
              <a:rPr lang="en-US" dirty="0" smtClean="0">
                <a:latin typeface="Symbol" pitchFamily="18" charset="2"/>
              </a:rPr>
              <a:t>D</a:t>
            </a:r>
            <a:r>
              <a:rPr lang="en-US" dirty="0" smtClean="0"/>
              <a:t>C on the Q-c positioning graph.</a:t>
            </a:r>
          </a:p>
          <a:p>
            <a:pPr lvl="2"/>
            <a:r>
              <a:rPr lang="en-US" dirty="0" smtClean="0"/>
              <a:t>After the customer, how continue analysis? Investigate processes and delta-C and all sources of delta-C.</a:t>
            </a:r>
          </a:p>
          <a:p>
            <a:pPr lvl="3"/>
            <a:r>
              <a:rPr lang="en-US" dirty="0" smtClean="0"/>
              <a:t>This competitive cost analysis is exactly what we’ll do next week!</a:t>
            </a:r>
          </a:p>
          <a:p>
            <a:pPr lvl="2"/>
            <a:r>
              <a:rPr lang="en-US" dirty="0" smtClean="0"/>
              <a:t>The question here is whether the current position is sustainable and sufficiently profitable in the LR.</a:t>
            </a:r>
          </a:p>
          <a:p>
            <a:pPr lvl="1"/>
            <a:endParaRPr lang="en-US" dirty="0" smtClean="0"/>
          </a:p>
          <a:p>
            <a:pPr lvl="1"/>
            <a:r>
              <a:rPr lang="en-US" dirty="0" smtClean="0"/>
              <a:t>Given your analysis, what should Hayek do?</a:t>
            </a:r>
          </a:p>
          <a:p>
            <a:pPr lvl="2"/>
            <a:r>
              <a:rPr lang="en-US" dirty="0" smtClean="0"/>
              <a:t>walk away?</a:t>
            </a:r>
          </a:p>
          <a:p>
            <a:pPr lvl="2"/>
            <a:r>
              <a:rPr lang="en-US" dirty="0" smtClean="0"/>
              <a:t>change? Can it be done?</a:t>
            </a:r>
          </a:p>
          <a:p>
            <a:endParaRPr lang="en-US" dirty="0" smtClean="0"/>
          </a:p>
          <a:p>
            <a:r>
              <a:rPr lang="en-US" dirty="0" smtClean="0"/>
              <a:t>* Handout the one-pager Swiss Watch Industry Part II (what happened)</a:t>
            </a:r>
          </a:p>
          <a:p>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3731" name="Rectangle 3"/>
          <p:cNvSpPr>
            <a:spLocks noGrp="1" noChangeArrowheads="1"/>
          </p:cNvSpPr>
          <p:nvPr>
            <p:ph type="dt" sz="quarter" idx="1"/>
          </p:nvPr>
        </p:nvSpPr>
        <p:spPr/>
        <p:txBody>
          <a:bodyPr/>
          <a:lstStyle/>
          <a:p>
            <a:pPr>
              <a:defRPr/>
            </a:pPr>
            <a:fld id="{DC5435A0-5E73-491E-968D-A4DB6962D1BC}" type="datetime1">
              <a:rPr lang="en-US" smtClean="0"/>
              <a:pPr>
                <a:defRPr/>
              </a:pPr>
              <a:t>1/6/2011</a:t>
            </a:fld>
            <a:endParaRPr lang="en-US" smtClean="0"/>
          </a:p>
        </p:txBody>
      </p:sp>
      <p:sp>
        <p:nvSpPr>
          <p:cNvPr id="73732" name="Rectangle 6"/>
          <p:cNvSpPr>
            <a:spLocks noGrp="1" noChangeArrowheads="1"/>
          </p:cNvSpPr>
          <p:nvPr>
            <p:ph type="ftr" sz="quarter" idx="4"/>
          </p:nvPr>
        </p:nvSpPr>
        <p:spPr/>
        <p:txBody>
          <a:bodyPr/>
          <a:lstStyle/>
          <a:p>
            <a:pPr>
              <a:defRPr/>
            </a:pPr>
            <a:r>
              <a:rPr lang="en-US" smtClean="0"/>
              <a:t>© Van Mieghem</a:t>
            </a:r>
          </a:p>
        </p:txBody>
      </p:sp>
      <p:sp>
        <p:nvSpPr>
          <p:cNvPr id="73733" name="Rectangle 7"/>
          <p:cNvSpPr>
            <a:spLocks noGrp="1" noChangeArrowheads="1"/>
          </p:cNvSpPr>
          <p:nvPr>
            <p:ph type="sldNum" sz="quarter" idx="5"/>
          </p:nvPr>
        </p:nvSpPr>
        <p:spPr/>
        <p:txBody>
          <a:bodyPr/>
          <a:lstStyle/>
          <a:p>
            <a:pPr>
              <a:defRPr/>
            </a:pPr>
            <a:fld id="{21A66DB7-40A3-45E5-9A6A-FB3D8575C354}" type="slidenum">
              <a:rPr lang="en-US" smtClean="0"/>
              <a:pPr>
                <a:defRPr/>
              </a:pPr>
              <a:t>31</a:t>
            </a:fld>
            <a:endParaRPr lang="en-US" smtClean="0"/>
          </a:p>
        </p:txBody>
      </p:sp>
      <p:sp>
        <p:nvSpPr>
          <p:cNvPr id="82950" name="Rectangle 2"/>
          <p:cNvSpPr>
            <a:spLocks noGrp="1" noRot="1" noChangeAspect="1" noChangeArrowheads="1" noTextEdit="1"/>
          </p:cNvSpPr>
          <p:nvPr>
            <p:ph type="sldImg"/>
          </p:nvPr>
        </p:nvSpPr>
        <p:spPr>
          <a:xfrm>
            <a:off x="1546225" y="323850"/>
            <a:ext cx="4221163" cy="3165475"/>
          </a:xfrm>
          <a:ln/>
        </p:spPr>
      </p:sp>
      <p:sp>
        <p:nvSpPr>
          <p:cNvPr id="82951" name="Rectangle 3"/>
          <p:cNvSpPr>
            <a:spLocks noGrp="1" noChangeArrowheads="1"/>
          </p:cNvSpPr>
          <p:nvPr>
            <p:ph type="body" idx="1"/>
          </p:nvPr>
        </p:nvSpPr>
        <p:spPr>
          <a:xfrm>
            <a:off x="289892" y="3485682"/>
            <a:ext cx="7025308" cy="5656445"/>
          </a:xfrm>
          <a:noFill/>
          <a:ln/>
        </p:spPr>
        <p:txBody>
          <a:bodyPr/>
          <a:lstStyle/>
          <a:p>
            <a:r>
              <a:rPr lang="en-US" dirty="0" smtClean="0"/>
              <a:t>First handout Swiss Watch II, ask them what changed, then hand out this slide and use it to summarize what he did.</a:t>
            </a:r>
          </a:p>
          <a:p>
            <a:pPr lvl="1"/>
            <a:r>
              <a:rPr lang="en-US" dirty="0" smtClean="0"/>
              <a:t>One way to represent this is to build up the 3D diagram (see next slide) on the BB</a:t>
            </a:r>
          </a:p>
          <a:p>
            <a:pPr marL="1142819" lvl="2" indent="-227246"/>
            <a:r>
              <a:rPr lang="en-US" dirty="0" smtClean="0"/>
              <a:t>Start with Q-c 2D: how can we improve cost while keeping Q pretty constant?</a:t>
            </a:r>
          </a:p>
          <a:p>
            <a:pPr marL="1598960" lvl="3" indent="-227246"/>
            <a:r>
              <a:rPr lang="en-US" dirty="0" smtClean="0"/>
              <a:t>Move the frontier out through new operational system</a:t>
            </a:r>
          </a:p>
          <a:p>
            <a:pPr marL="1598960" lvl="3" indent="-227246"/>
            <a:r>
              <a:rPr lang="en-US" dirty="0" smtClean="0"/>
              <a:t>Also introduce a third dimension: reduce flexibility to reduce cost while keeping Q constant.</a:t>
            </a:r>
          </a:p>
          <a:p>
            <a:pPr marL="1598960" lvl="3" indent="-227246"/>
            <a:r>
              <a:rPr lang="en-US" dirty="0" smtClean="0"/>
              <a:t>In reality, we have four (or more) competency dimensions that all have trade-offs—don’t limit yourself to a 2D map!</a:t>
            </a:r>
          </a:p>
          <a:p>
            <a:pPr lvl="1"/>
            <a:r>
              <a:rPr lang="en-US" dirty="0" smtClean="0"/>
              <a:t>This shows a turnaround that aligns marketing and ops </a:t>
            </a:r>
            <a:r>
              <a:rPr lang="en-US" dirty="0" err="1" smtClean="0"/>
              <a:t>strat</a:t>
            </a:r>
            <a:r>
              <a:rPr lang="en-US" dirty="0" smtClean="0"/>
              <a:t>: (show next clock slide)</a:t>
            </a:r>
          </a:p>
          <a:p>
            <a:pPr lvl="1"/>
            <a:r>
              <a:rPr lang="en-US" dirty="0" smtClean="0"/>
              <a:t>Why don’t they outsource chip mfg? (usual technology at that time was 5V; 1.5V was only available with Japanese rivals…)</a:t>
            </a:r>
          </a:p>
          <a:p>
            <a:endParaRPr lang="en-US" dirty="0" smtClean="0"/>
          </a:p>
          <a:p>
            <a:r>
              <a:rPr lang="en-US" dirty="0" smtClean="0"/>
              <a:t>This is an interesting mix of the Dell model (ATO) but with vertical domestic integration focused on fast fashion (Zara)</a:t>
            </a:r>
          </a:p>
          <a:p>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4755" name="Rectangle 3"/>
          <p:cNvSpPr>
            <a:spLocks noGrp="1" noChangeArrowheads="1"/>
          </p:cNvSpPr>
          <p:nvPr>
            <p:ph type="dt" sz="quarter" idx="1"/>
          </p:nvPr>
        </p:nvSpPr>
        <p:spPr/>
        <p:txBody>
          <a:bodyPr/>
          <a:lstStyle/>
          <a:p>
            <a:pPr>
              <a:defRPr/>
            </a:pPr>
            <a:fld id="{B339A901-30D9-49F4-8E83-F5147CC15B50}" type="datetime1">
              <a:rPr lang="en-US" smtClean="0"/>
              <a:pPr>
                <a:defRPr/>
              </a:pPr>
              <a:t>1/6/2011</a:t>
            </a:fld>
            <a:endParaRPr lang="en-US" smtClean="0"/>
          </a:p>
        </p:txBody>
      </p:sp>
      <p:sp>
        <p:nvSpPr>
          <p:cNvPr id="74756" name="Rectangle 6"/>
          <p:cNvSpPr>
            <a:spLocks noGrp="1" noChangeArrowheads="1"/>
          </p:cNvSpPr>
          <p:nvPr>
            <p:ph type="ftr" sz="quarter" idx="4"/>
          </p:nvPr>
        </p:nvSpPr>
        <p:spPr/>
        <p:txBody>
          <a:bodyPr/>
          <a:lstStyle/>
          <a:p>
            <a:pPr>
              <a:defRPr/>
            </a:pPr>
            <a:r>
              <a:rPr lang="en-US" smtClean="0"/>
              <a:t>© Van Mieghem</a:t>
            </a:r>
          </a:p>
        </p:txBody>
      </p:sp>
      <p:sp>
        <p:nvSpPr>
          <p:cNvPr id="74757" name="Rectangle 7"/>
          <p:cNvSpPr>
            <a:spLocks noGrp="1" noChangeArrowheads="1"/>
          </p:cNvSpPr>
          <p:nvPr>
            <p:ph type="sldNum" sz="quarter" idx="5"/>
          </p:nvPr>
        </p:nvSpPr>
        <p:spPr/>
        <p:txBody>
          <a:bodyPr/>
          <a:lstStyle/>
          <a:p>
            <a:pPr>
              <a:defRPr/>
            </a:pPr>
            <a:fld id="{7728280E-F50D-48DE-85D0-44BC06D735A8}" type="slidenum">
              <a:rPr lang="en-US" smtClean="0"/>
              <a:pPr>
                <a:defRPr/>
              </a:pPr>
              <a:t>32</a:t>
            </a:fld>
            <a:endParaRPr lang="en-US" smtClean="0"/>
          </a:p>
        </p:txBody>
      </p:sp>
      <p:sp>
        <p:nvSpPr>
          <p:cNvPr id="83974" name="Rectangle 2"/>
          <p:cNvSpPr>
            <a:spLocks noGrp="1" noRot="1" noChangeAspect="1" noChangeArrowheads="1" noTextEdit="1"/>
          </p:cNvSpPr>
          <p:nvPr>
            <p:ph type="sldImg"/>
          </p:nvPr>
        </p:nvSpPr>
        <p:spPr>
          <a:ln/>
        </p:spPr>
      </p:sp>
      <p:sp>
        <p:nvSpPr>
          <p:cNvPr id="8397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5779" name="Rectangle 3"/>
          <p:cNvSpPr>
            <a:spLocks noGrp="1" noChangeArrowheads="1"/>
          </p:cNvSpPr>
          <p:nvPr>
            <p:ph type="dt" sz="quarter" idx="1"/>
          </p:nvPr>
        </p:nvSpPr>
        <p:spPr/>
        <p:txBody>
          <a:bodyPr/>
          <a:lstStyle/>
          <a:p>
            <a:pPr>
              <a:defRPr/>
            </a:pPr>
            <a:fld id="{7C39FCFC-18F8-44B6-BC7F-11161ADAE608}" type="datetime1">
              <a:rPr lang="en-US" smtClean="0"/>
              <a:pPr>
                <a:defRPr/>
              </a:pPr>
              <a:t>1/6/2011</a:t>
            </a:fld>
            <a:endParaRPr lang="en-US" smtClean="0"/>
          </a:p>
        </p:txBody>
      </p:sp>
      <p:sp>
        <p:nvSpPr>
          <p:cNvPr id="75780" name="Rectangle 6"/>
          <p:cNvSpPr>
            <a:spLocks noGrp="1" noChangeArrowheads="1"/>
          </p:cNvSpPr>
          <p:nvPr>
            <p:ph type="ftr" sz="quarter" idx="4"/>
          </p:nvPr>
        </p:nvSpPr>
        <p:spPr/>
        <p:txBody>
          <a:bodyPr/>
          <a:lstStyle/>
          <a:p>
            <a:pPr>
              <a:defRPr/>
            </a:pPr>
            <a:r>
              <a:rPr lang="en-US" smtClean="0"/>
              <a:t>© Van Mieghem</a:t>
            </a:r>
          </a:p>
        </p:txBody>
      </p:sp>
      <p:sp>
        <p:nvSpPr>
          <p:cNvPr id="75781" name="Rectangle 7"/>
          <p:cNvSpPr>
            <a:spLocks noGrp="1" noChangeArrowheads="1"/>
          </p:cNvSpPr>
          <p:nvPr>
            <p:ph type="sldNum" sz="quarter" idx="5"/>
          </p:nvPr>
        </p:nvSpPr>
        <p:spPr/>
        <p:txBody>
          <a:bodyPr/>
          <a:lstStyle/>
          <a:p>
            <a:pPr>
              <a:defRPr/>
            </a:pPr>
            <a:fld id="{D97524FC-65B6-499A-AE13-41E6D88E384E}" type="slidenum">
              <a:rPr lang="en-US" smtClean="0"/>
              <a:pPr>
                <a:defRPr/>
              </a:pPr>
              <a:t>33</a:t>
            </a:fld>
            <a:endParaRPr lang="en-US" smtClean="0"/>
          </a:p>
        </p:txBody>
      </p:sp>
      <p:sp>
        <p:nvSpPr>
          <p:cNvPr id="84998" name="Rectangle 2"/>
          <p:cNvSpPr>
            <a:spLocks noGrp="1" noRot="1" noChangeAspect="1" noChangeArrowheads="1" noTextEdit="1"/>
          </p:cNvSpPr>
          <p:nvPr>
            <p:ph type="sldImg"/>
          </p:nvPr>
        </p:nvSpPr>
        <p:spPr>
          <a:ln/>
        </p:spPr>
      </p:sp>
      <p:sp>
        <p:nvSpPr>
          <p:cNvPr id="8499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6803" name="Rectangle 3"/>
          <p:cNvSpPr>
            <a:spLocks noGrp="1" noChangeArrowheads="1"/>
          </p:cNvSpPr>
          <p:nvPr>
            <p:ph type="dt" sz="quarter" idx="1"/>
          </p:nvPr>
        </p:nvSpPr>
        <p:spPr/>
        <p:txBody>
          <a:bodyPr/>
          <a:lstStyle/>
          <a:p>
            <a:pPr>
              <a:defRPr/>
            </a:pPr>
            <a:fld id="{B3F529C0-1F88-4F78-B022-26498F7F4DB6}" type="datetime1">
              <a:rPr lang="en-US" smtClean="0"/>
              <a:pPr>
                <a:defRPr/>
              </a:pPr>
              <a:t>1/6/2011</a:t>
            </a:fld>
            <a:endParaRPr lang="en-US" smtClean="0"/>
          </a:p>
        </p:txBody>
      </p:sp>
      <p:sp>
        <p:nvSpPr>
          <p:cNvPr id="76804" name="Rectangle 6"/>
          <p:cNvSpPr>
            <a:spLocks noGrp="1" noChangeArrowheads="1"/>
          </p:cNvSpPr>
          <p:nvPr>
            <p:ph type="ftr" sz="quarter" idx="4"/>
          </p:nvPr>
        </p:nvSpPr>
        <p:spPr/>
        <p:txBody>
          <a:bodyPr/>
          <a:lstStyle/>
          <a:p>
            <a:pPr>
              <a:defRPr/>
            </a:pPr>
            <a:r>
              <a:rPr lang="en-US" smtClean="0"/>
              <a:t>© Van Mieghem</a:t>
            </a:r>
          </a:p>
        </p:txBody>
      </p:sp>
      <p:sp>
        <p:nvSpPr>
          <p:cNvPr id="76805" name="Rectangle 7"/>
          <p:cNvSpPr>
            <a:spLocks noGrp="1" noChangeArrowheads="1"/>
          </p:cNvSpPr>
          <p:nvPr>
            <p:ph type="sldNum" sz="quarter" idx="5"/>
          </p:nvPr>
        </p:nvSpPr>
        <p:spPr/>
        <p:txBody>
          <a:bodyPr/>
          <a:lstStyle/>
          <a:p>
            <a:pPr>
              <a:defRPr/>
            </a:pPr>
            <a:fld id="{E41BA824-E5C8-4B15-9E7F-44A06107C14B}" type="slidenum">
              <a:rPr lang="en-US" smtClean="0"/>
              <a:pPr>
                <a:defRPr/>
              </a:pPr>
              <a:t>34</a:t>
            </a:fld>
            <a:endParaRPr lang="en-US" smtClean="0"/>
          </a:p>
        </p:txBody>
      </p:sp>
      <p:sp>
        <p:nvSpPr>
          <p:cNvPr id="86022" name="Rectangle 2"/>
          <p:cNvSpPr>
            <a:spLocks noGrp="1" noRot="1" noChangeAspect="1" noChangeArrowheads="1" noTextEdit="1"/>
          </p:cNvSpPr>
          <p:nvPr>
            <p:ph type="sldImg"/>
          </p:nvPr>
        </p:nvSpPr>
        <p:spPr>
          <a:xfrm>
            <a:off x="1546225" y="323850"/>
            <a:ext cx="4221163" cy="3165475"/>
          </a:xfrm>
          <a:ln/>
        </p:spPr>
      </p:sp>
      <p:sp>
        <p:nvSpPr>
          <p:cNvPr id="62471" name="Rectangle 3"/>
          <p:cNvSpPr>
            <a:spLocks noGrp="1" noChangeArrowheads="1"/>
          </p:cNvSpPr>
          <p:nvPr>
            <p:ph type="body" idx="1"/>
          </p:nvPr>
        </p:nvSpPr>
        <p:spPr>
          <a:xfrm>
            <a:off x="289892" y="3566020"/>
            <a:ext cx="6869595" cy="5656445"/>
          </a:xfrm>
          <a:ln/>
        </p:spPr>
        <p:txBody>
          <a:bodyPr/>
          <a:lstStyle/>
          <a:p>
            <a:pPr>
              <a:defRPr/>
            </a:pPr>
            <a:r>
              <a:rPr lang="en-US" dirty="0" smtClean="0"/>
              <a:t>The key question here what to develop a competency change to cut cost while keeping Q constant:</a:t>
            </a:r>
          </a:p>
          <a:p>
            <a:pPr>
              <a:defRPr/>
            </a:pPr>
            <a:endParaRPr lang="en-US" dirty="0" smtClean="0"/>
          </a:p>
          <a:p>
            <a:pPr>
              <a:defRPr/>
            </a:pPr>
            <a:endParaRPr lang="en-US" dirty="0" smtClean="0"/>
          </a:p>
          <a:p>
            <a:pPr>
              <a:defRPr/>
            </a:pPr>
            <a:r>
              <a:rPr lang="en-US" i="1" dirty="0" smtClean="0"/>
              <a:t>How? </a:t>
            </a:r>
            <a:r>
              <a:rPr lang="en-US" dirty="0" smtClean="0"/>
              <a:t>Recall that competency is multi-dimensional.  Bring in Flex!</a:t>
            </a:r>
          </a:p>
          <a:p>
            <a:pPr lvl="1">
              <a:defRPr/>
            </a:pPr>
            <a:r>
              <a:rPr lang="en-US" dirty="0" smtClean="0"/>
              <a:t>One (Gad) could make an analogy with Blue Ocean Strategy but with ops: traditionally, the industry worked in two dimensions (Q </a:t>
            </a:r>
            <a:r>
              <a:rPr lang="en-US" dirty="0" err="1" smtClean="0"/>
              <a:t>vs</a:t>
            </a:r>
            <a:r>
              <a:rPr lang="en-US" dirty="0" smtClean="0"/>
              <a:t> cost).  Swatch needed to keep perception of Q but lower cost, so bring in new dimensions:</a:t>
            </a:r>
          </a:p>
          <a:p>
            <a:pPr marL="1185634" lvl="2" indent="-237127">
              <a:buFont typeface="+mj-lt"/>
              <a:buAutoNum type="arabicPeriod"/>
              <a:defRPr/>
            </a:pPr>
            <a:r>
              <a:rPr lang="en-US" dirty="0" smtClean="0"/>
              <a:t>reduce operational flexibility (on the parts) </a:t>
            </a:r>
          </a:p>
          <a:p>
            <a:pPr marL="1185634" lvl="2" indent="-237127">
              <a:buFont typeface="+mj-lt"/>
              <a:buAutoNum type="arabicPeriod"/>
              <a:defRPr/>
            </a:pPr>
            <a:r>
              <a:rPr lang="en-US" dirty="0" smtClean="0"/>
              <a:t>increase customization (on the cosmetic exterior).</a:t>
            </a:r>
          </a:p>
          <a:p>
            <a:pPr>
              <a:defRPr/>
            </a:pPr>
            <a:endParaRPr lang="en-US" dirty="0" smtClean="0"/>
          </a:p>
          <a:p>
            <a:pPr>
              <a:defRPr/>
            </a:pPr>
            <a:r>
              <a:rPr lang="en-US" dirty="0" smtClean="0"/>
              <a:t>This is an academic representation</a:t>
            </a:r>
          </a:p>
          <a:p>
            <a:pPr lvl="1">
              <a:defRPr/>
            </a:pPr>
            <a:r>
              <a:rPr lang="en-US" dirty="0" smtClean="0"/>
              <a:t>One could make a case that some dimension of quality (accuracy) remained pretty constant, while appearance to the younger segment may have increased.  Yet, luxury statement and durability (plastic vs. metal) definitely decreased</a:t>
            </a:r>
          </a:p>
          <a:p>
            <a:pPr lvl="2">
              <a:defRPr/>
            </a:pPr>
            <a:r>
              <a:rPr lang="en-US" dirty="0" smtClean="0"/>
              <a:t>However, while ETA movements have reduced the cost of the mechanical movements significantly, they still cost a few hundred dollars per piece if they are made for luxury watches.  </a:t>
            </a:r>
            <a:r>
              <a:rPr lang="en-US" i="1" dirty="0" smtClean="0">
                <a:solidFill>
                  <a:srgbClr val="FF3300"/>
                </a:solidFill>
              </a:rPr>
              <a:t>This leads to a nice conversation on how ETA mechanical movements contributed to the transformation of luxury segments of Swiss watches</a:t>
            </a:r>
            <a:r>
              <a:rPr lang="en-US" i="1" dirty="0" smtClean="0"/>
              <a:t>.  </a:t>
            </a:r>
            <a:r>
              <a:rPr lang="en-US" dirty="0" smtClean="0"/>
              <a:t>The interesting fact is that some luxury watch makers like IWC buy ETA movements, dissemble them and add polish or replace parts to pursue more precision to balance cost and quality/uniqueness.</a:t>
            </a:r>
          </a:p>
          <a:p>
            <a:pPr lvl="2">
              <a:defRPr/>
            </a:pPr>
            <a:r>
              <a:rPr lang="en-US" dirty="0" smtClean="0"/>
              <a:t>This is similar to what’s happening to luxury jeans today! See NYT Sep 26, 2007: “Reborn in the USA”: a wave of luxury jeans makers rises from the ruins of an industry in LA.</a:t>
            </a:r>
          </a:p>
          <a:p>
            <a:pPr lvl="1">
              <a:defRPr/>
            </a:pPr>
            <a:r>
              <a:rPr lang="en-US" dirty="0" smtClean="0"/>
              <a:t>In any case, assume Q remains relatively constant; the MAIN tradeoff made was between reduced operational flexibility, increased cosmetic variety, and reduced cost.</a:t>
            </a:r>
          </a:p>
          <a:p>
            <a:pPr>
              <a:defRPr/>
            </a:pPr>
            <a:r>
              <a:rPr lang="en-US" dirty="0" smtClean="0"/>
              <a:t>The point is:</a:t>
            </a:r>
          </a:p>
          <a:p>
            <a:pPr lvl="1">
              <a:defRPr/>
            </a:pPr>
            <a:r>
              <a:rPr lang="en-US" dirty="0" smtClean="0"/>
              <a:t>There are multiple dimensions for trade-offs</a:t>
            </a:r>
          </a:p>
          <a:p>
            <a:pPr lvl="2">
              <a:defRPr/>
            </a:pPr>
            <a:r>
              <a:rPr lang="en-US" dirty="0" smtClean="0"/>
              <a:t>Key is to have internal (“hard”) process-related variety be low, while “cosmetic” easy variety (in the eyes of the customer) it is high.</a:t>
            </a:r>
          </a:p>
          <a:p>
            <a:pPr lvl="1">
              <a:defRPr/>
            </a:pPr>
            <a:r>
              <a:rPr lang="en-US" dirty="0" smtClean="0"/>
              <a:t>Swatch moved the frontier out (= role of OS) which allowed it to radically </a:t>
            </a:r>
            <a:r>
              <a:rPr lang="en-US" dirty="0" err="1" smtClean="0"/>
              <a:t>chang</a:t>
            </a:r>
            <a:r>
              <a:rPr lang="en-US" dirty="0" smtClean="0"/>
              <a:t> position (= role of CS)</a:t>
            </a:r>
          </a:p>
        </p:txBody>
      </p:sp>
      <p:grpSp>
        <p:nvGrpSpPr>
          <p:cNvPr id="17" name="Group 16"/>
          <p:cNvGrpSpPr/>
          <p:nvPr/>
        </p:nvGrpSpPr>
        <p:grpSpPr>
          <a:xfrm>
            <a:off x="4658400" y="3870976"/>
            <a:ext cx="2320814" cy="837824"/>
            <a:chOff x="4033919" y="3870974"/>
            <a:chExt cx="2945295" cy="1606082"/>
          </a:xfrm>
        </p:grpSpPr>
        <p:sp>
          <p:nvSpPr>
            <p:cNvPr id="86024" name="Line 4"/>
            <p:cNvSpPr>
              <a:spLocks noChangeShapeType="1"/>
            </p:cNvSpPr>
            <p:nvPr/>
          </p:nvSpPr>
          <p:spPr bwMode="auto">
            <a:xfrm>
              <a:off x="4414918" y="4977671"/>
              <a:ext cx="2208143" cy="0"/>
            </a:xfrm>
            <a:prstGeom prst="line">
              <a:avLst/>
            </a:prstGeom>
            <a:noFill/>
            <a:ln w="9525">
              <a:solidFill>
                <a:schemeClr val="tx1"/>
              </a:solidFill>
              <a:round/>
              <a:headEnd/>
              <a:tailEnd type="triangle" w="med" len="med"/>
            </a:ln>
          </p:spPr>
          <p:txBody>
            <a:bodyPr wrap="none" lIns="91427" tIns="45714" rIns="91427" bIns="45714">
              <a:spAutoFit/>
            </a:bodyPr>
            <a:lstStyle/>
            <a:p>
              <a:endParaRPr lang="en-US" sz="1600"/>
            </a:p>
          </p:txBody>
        </p:sp>
        <p:sp>
          <p:nvSpPr>
            <p:cNvPr id="86025" name="Line 5"/>
            <p:cNvSpPr>
              <a:spLocks noChangeShapeType="1"/>
            </p:cNvSpPr>
            <p:nvPr/>
          </p:nvSpPr>
          <p:spPr bwMode="auto">
            <a:xfrm flipV="1">
              <a:off x="4426513" y="3895569"/>
              <a:ext cx="0" cy="1082102"/>
            </a:xfrm>
            <a:prstGeom prst="line">
              <a:avLst/>
            </a:prstGeom>
            <a:noFill/>
            <a:ln w="9525">
              <a:solidFill>
                <a:schemeClr val="tx1"/>
              </a:solidFill>
              <a:round/>
              <a:headEnd/>
              <a:tailEnd type="triangle" w="med" len="med"/>
            </a:ln>
          </p:spPr>
          <p:txBody>
            <a:bodyPr wrap="none" lIns="91427" tIns="45714" rIns="91427" bIns="45714">
              <a:spAutoFit/>
            </a:bodyPr>
            <a:lstStyle/>
            <a:p>
              <a:endParaRPr lang="en-US" sz="1600"/>
            </a:p>
          </p:txBody>
        </p:sp>
        <p:sp>
          <p:nvSpPr>
            <p:cNvPr id="86026" name="Oval 6"/>
            <p:cNvSpPr>
              <a:spLocks noChangeArrowheads="1"/>
            </p:cNvSpPr>
            <p:nvPr/>
          </p:nvSpPr>
          <p:spPr bwMode="auto">
            <a:xfrm>
              <a:off x="4658427" y="3965106"/>
              <a:ext cx="259729" cy="893841"/>
            </a:xfrm>
            <a:prstGeom prst="ellipse">
              <a:avLst/>
            </a:prstGeom>
            <a:solidFill>
              <a:schemeClr val="accent1"/>
            </a:solidFill>
            <a:ln w="9525" algn="ctr">
              <a:solidFill>
                <a:schemeClr val="tx1"/>
              </a:solidFill>
              <a:prstDash val="dash"/>
              <a:round/>
              <a:headEnd/>
              <a:tailEnd/>
            </a:ln>
          </p:spPr>
          <p:txBody>
            <a:bodyPr wrap="none" lIns="91427" tIns="45714" rIns="91427" bIns="45714" anchor="ctr">
              <a:spAutoFit/>
            </a:bodyPr>
            <a:lstStyle/>
            <a:p>
              <a:endParaRPr lang="en-US" sz="1600"/>
            </a:p>
          </p:txBody>
        </p:sp>
        <p:sp>
          <p:nvSpPr>
            <p:cNvPr id="86027" name="Oval 7"/>
            <p:cNvSpPr>
              <a:spLocks noChangeArrowheads="1"/>
            </p:cNvSpPr>
            <p:nvPr/>
          </p:nvSpPr>
          <p:spPr bwMode="auto">
            <a:xfrm>
              <a:off x="5935606" y="4583215"/>
              <a:ext cx="259729" cy="893841"/>
            </a:xfrm>
            <a:prstGeom prst="ellipse">
              <a:avLst/>
            </a:prstGeom>
            <a:solidFill>
              <a:schemeClr val="accent1"/>
            </a:solidFill>
            <a:ln w="9525" algn="ctr">
              <a:solidFill>
                <a:schemeClr val="tx1"/>
              </a:solidFill>
              <a:prstDash val="dash"/>
              <a:round/>
              <a:headEnd/>
              <a:tailEnd/>
            </a:ln>
          </p:spPr>
          <p:txBody>
            <a:bodyPr wrap="none" lIns="91427" tIns="45714" rIns="91427" bIns="45714" anchor="ctr">
              <a:spAutoFit/>
            </a:bodyPr>
            <a:lstStyle/>
            <a:p>
              <a:endParaRPr lang="en-US" sz="1600"/>
            </a:p>
          </p:txBody>
        </p:sp>
        <p:sp>
          <p:nvSpPr>
            <p:cNvPr id="86028" name="Line 8"/>
            <p:cNvSpPr>
              <a:spLocks noChangeShapeType="1"/>
            </p:cNvSpPr>
            <p:nvPr/>
          </p:nvSpPr>
          <p:spPr bwMode="auto">
            <a:xfrm>
              <a:off x="4426513" y="4115268"/>
              <a:ext cx="2552701" cy="0"/>
            </a:xfrm>
            <a:prstGeom prst="line">
              <a:avLst/>
            </a:prstGeom>
            <a:noFill/>
            <a:ln w="9525">
              <a:solidFill>
                <a:schemeClr val="tx1"/>
              </a:solidFill>
              <a:prstDash val="dash"/>
              <a:round/>
              <a:headEnd/>
              <a:tailEnd/>
            </a:ln>
          </p:spPr>
          <p:txBody>
            <a:bodyPr wrap="none" lIns="91427" tIns="45714" rIns="91427" bIns="45714">
              <a:spAutoFit/>
            </a:bodyPr>
            <a:lstStyle/>
            <a:p>
              <a:endParaRPr lang="en-US" sz="1600"/>
            </a:p>
          </p:txBody>
        </p:sp>
        <p:sp>
          <p:nvSpPr>
            <p:cNvPr id="86029" name="Freeform 9"/>
            <p:cNvSpPr>
              <a:spLocks/>
            </p:cNvSpPr>
            <p:nvPr/>
          </p:nvSpPr>
          <p:spPr bwMode="auto">
            <a:xfrm>
              <a:off x="4756162" y="3870974"/>
              <a:ext cx="184704" cy="635648"/>
            </a:xfrm>
            <a:custGeom>
              <a:avLst/>
              <a:gdLst>
                <a:gd name="T0" fmla="*/ 0 w 1101"/>
                <a:gd name="T1" fmla="*/ 2147483647 h 119"/>
                <a:gd name="T2" fmla="*/ 2147483647 w 1101"/>
                <a:gd name="T3" fmla="*/ 2147483647 h 119"/>
                <a:gd name="T4" fmla="*/ 2147483647 w 1101"/>
                <a:gd name="T5" fmla="*/ 2147483647 h 119"/>
                <a:gd name="T6" fmla="*/ 2147483647 w 1101"/>
                <a:gd name="T7" fmla="*/ 2147483647 h 119"/>
                <a:gd name="T8" fmla="*/ 0 60000 65536"/>
                <a:gd name="T9" fmla="*/ 0 60000 65536"/>
                <a:gd name="T10" fmla="*/ 0 60000 65536"/>
                <a:gd name="T11" fmla="*/ 0 60000 65536"/>
                <a:gd name="T12" fmla="*/ 0 w 1101"/>
                <a:gd name="T13" fmla="*/ 0 h 119"/>
                <a:gd name="T14" fmla="*/ 1101 w 1101"/>
                <a:gd name="T15" fmla="*/ 119 h 119"/>
              </a:gdLst>
              <a:ahLst/>
              <a:cxnLst>
                <a:cxn ang="T8">
                  <a:pos x="T0" y="T1"/>
                </a:cxn>
                <a:cxn ang="T9">
                  <a:pos x="T2" y="T3"/>
                </a:cxn>
                <a:cxn ang="T10">
                  <a:pos x="T4" y="T5"/>
                </a:cxn>
                <a:cxn ang="T11">
                  <a:pos x="T6" y="T7"/>
                </a:cxn>
              </a:cxnLst>
              <a:rect l="T12" t="T13" r="T14" b="T15"/>
              <a:pathLst>
                <a:path w="1101" h="119">
                  <a:moveTo>
                    <a:pt x="0" y="119"/>
                  </a:moveTo>
                  <a:cubicBezTo>
                    <a:pt x="113" y="83"/>
                    <a:pt x="226" y="47"/>
                    <a:pt x="355" y="30"/>
                  </a:cubicBezTo>
                  <a:cubicBezTo>
                    <a:pt x="484" y="13"/>
                    <a:pt x="652" y="0"/>
                    <a:pt x="776" y="15"/>
                  </a:cubicBezTo>
                  <a:cubicBezTo>
                    <a:pt x="900" y="30"/>
                    <a:pt x="1000" y="74"/>
                    <a:pt x="1101" y="119"/>
                  </a:cubicBezTo>
                </a:path>
              </a:pathLst>
            </a:custGeom>
            <a:noFill/>
            <a:ln w="9525">
              <a:solidFill>
                <a:schemeClr val="tx1"/>
              </a:solidFill>
              <a:prstDash val="dash"/>
              <a:round/>
              <a:headEnd/>
              <a:tailEnd type="triangle" w="med" len="med"/>
            </a:ln>
          </p:spPr>
          <p:txBody>
            <a:bodyPr wrap="none" lIns="91427" tIns="45714" rIns="91427" bIns="45714">
              <a:spAutoFit/>
            </a:bodyPr>
            <a:lstStyle/>
            <a:p>
              <a:endParaRPr lang="en-US" sz="1600"/>
            </a:p>
          </p:txBody>
        </p:sp>
        <p:sp>
          <p:nvSpPr>
            <p:cNvPr id="86030" name="Text Box 10"/>
            <p:cNvSpPr txBox="1">
              <a:spLocks noChangeArrowheads="1"/>
            </p:cNvSpPr>
            <p:nvPr/>
          </p:nvSpPr>
          <p:spPr bwMode="auto">
            <a:xfrm>
              <a:off x="6034997" y="4567781"/>
              <a:ext cx="270849" cy="528771"/>
            </a:xfrm>
            <a:prstGeom prst="rect">
              <a:avLst/>
            </a:prstGeom>
            <a:noFill/>
            <a:ln w="9525" algn="ctr">
              <a:noFill/>
              <a:prstDash val="dash"/>
              <a:miter lim="800000"/>
              <a:headEnd/>
              <a:tailEnd/>
            </a:ln>
          </p:spPr>
          <p:txBody>
            <a:bodyPr wrap="none" lIns="96015" tIns="48008" rIns="96015" bIns="48008">
              <a:spAutoFit/>
            </a:bodyPr>
            <a:lstStyle/>
            <a:p>
              <a:pPr defTabSz="960035"/>
              <a:r>
                <a:rPr lang="en-US" sz="1200" dirty="0"/>
                <a:t>J</a:t>
              </a:r>
            </a:p>
          </p:txBody>
        </p:sp>
        <p:sp>
          <p:nvSpPr>
            <p:cNvPr id="86031" name="Text Box 12"/>
            <p:cNvSpPr txBox="1">
              <a:spLocks noChangeArrowheads="1"/>
            </p:cNvSpPr>
            <p:nvPr/>
          </p:nvSpPr>
          <p:spPr bwMode="auto">
            <a:xfrm>
              <a:off x="4623640" y="4107070"/>
              <a:ext cx="296497" cy="528771"/>
            </a:xfrm>
            <a:prstGeom prst="rect">
              <a:avLst/>
            </a:prstGeom>
            <a:noFill/>
            <a:ln w="9525" algn="ctr">
              <a:noFill/>
              <a:prstDash val="dash"/>
              <a:miter lim="800000"/>
              <a:headEnd/>
              <a:tailEnd/>
            </a:ln>
          </p:spPr>
          <p:txBody>
            <a:bodyPr wrap="none" lIns="96015" tIns="48008" rIns="96015" bIns="48008">
              <a:spAutoFit/>
            </a:bodyPr>
            <a:lstStyle/>
            <a:p>
              <a:pPr defTabSz="960035"/>
              <a:r>
                <a:rPr lang="en-US" sz="1200" dirty="0"/>
                <a:t>S</a:t>
              </a:r>
            </a:p>
          </p:txBody>
        </p:sp>
        <p:sp>
          <p:nvSpPr>
            <p:cNvPr id="86032" name="Text Box 13"/>
            <p:cNvSpPr txBox="1">
              <a:spLocks noChangeArrowheads="1"/>
            </p:cNvSpPr>
            <p:nvPr/>
          </p:nvSpPr>
          <p:spPr bwMode="auto">
            <a:xfrm>
              <a:off x="4033919" y="3890649"/>
              <a:ext cx="302909" cy="499876"/>
            </a:xfrm>
            <a:prstGeom prst="rect">
              <a:avLst/>
            </a:prstGeom>
            <a:noFill/>
            <a:ln w="9525" algn="ctr">
              <a:noFill/>
              <a:prstDash val="dash"/>
              <a:miter lim="800000"/>
              <a:headEnd/>
              <a:tailEnd/>
            </a:ln>
          </p:spPr>
          <p:txBody>
            <a:bodyPr wrap="none" lIns="96015" tIns="48008" rIns="96015" bIns="48008">
              <a:spAutoFit/>
            </a:bodyPr>
            <a:lstStyle/>
            <a:p>
              <a:pPr defTabSz="960035"/>
              <a:r>
                <a:rPr lang="en-US" sz="1100" i="1" dirty="0"/>
                <a:t>Q</a:t>
              </a:r>
            </a:p>
          </p:txBody>
        </p:sp>
      </p:gr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77827" name="Rectangle 3"/>
          <p:cNvSpPr>
            <a:spLocks noGrp="1" noChangeArrowheads="1"/>
          </p:cNvSpPr>
          <p:nvPr>
            <p:ph type="dt" sz="quarter" idx="1"/>
          </p:nvPr>
        </p:nvSpPr>
        <p:spPr/>
        <p:txBody>
          <a:bodyPr/>
          <a:lstStyle/>
          <a:p>
            <a:pPr>
              <a:defRPr/>
            </a:pPr>
            <a:fld id="{32427144-DDC5-45D9-BEC3-548D8DCEB92A}" type="datetime1">
              <a:rPr lang="en-US" smtClean="0"/>
              <a:pPr>
                <a:defRPr/>
              </a:pPr>
              <a:t>1/6/2011</a:t>
            </a:fld>
            <a:endParaRPr lang="en-US" smtClean="0"/>
          </a:p>
        </p:txBody>
      </p:sp>
      <p:sp>
        <p:nvSpPr>
          <p:cNvPr id="77828" name="Rectangle 6"/>
          <p:cNvSpPr>
            <a:spLocks noGrp="1" noChangeArrowheads="1"/>
          </p:cNvSpPr>
          <p:nvPr>
            <p:ph type="ftr" sz="quarter" idx="4"/>
          </p:nvPr>
        </p:nvSpPr>
        <p:spPr/>
        <p:txBody>
          <a:bodyPr/>
          <a:lstStyle/>
          <a:p>
            <a:pPr>
              <a:defRPr/>
            </a:pPr>
            <a:r>
              <a:rPr lang="en-US" smtClean="0"/>
              <a:t>© Van Mieghem</a:t>
            </a:r>
          </a:p>
        </p:txBody>
      </p:sp>
      <p:sp>
        <p:nvSpPr>
          <p:cNvPr id="77829" name="Rectangle 7"/>
          <p:cNvSpPr>
            <a:spLocks noGrp="1" noChangeArrowheads="1"/>
          </p:cNvSpPr>
          <p:nvPr>
            <p:ph type="sldNum" sz="quarter" idx="5"/>
          </p:nvPr>
        </p:nvSpPr>
        <p:spPr/>
        <p:txBody>
          <a:bodyPr/>
          <a:lstStyle/>
          <a:p>
            <a:pPr>
              <a:defRPr/>
            </a:pPr>
            <a:fld id="{ACF316C6-5FC1-445E-B0C2-F8DA5BA907A7}" type="slidenum">
              <a:rPr lang="en-US" smtClean="0"/>
              <a:pPr>
                <a:defRPr/>
              </a:pPr>
              <a:t>35</a:t>
            </a:fld>
            <a:endParaRPr lang="en-US" smtClean="0"/>
          </a:p>
        </p:txBody>
      </p:sp>
      <p:sp>
        <p:nvSpPr>
          <p:cNvPr id="87046" name="Rectangle 2"/>
          <p:cNvSpPr>
            <a:spLocks noGrp="1" noRot="1" noChangeAspect="1" noChangeArrowheads="1" noTextEdit="1"/>
          </p:cNvSpPr>
          <p:nvPr>
            <p:ph type="sldImg"/>
          </p:nvPr>
        </p:nvSpPr>
        <p:spPr>
          <a:xfrm>
            <a:off x="803275" y="73025"/>
            <a:ext cx="5875338" cy="4406900"/>
          </a:xfrm>
          <a:solidFill>
            <a:srgbClr val="FFFFFF"/>
          </a:solidFill>
          <a:ln/>
        </p:spPr>
      </p:sp>
      <p:sp>
        <p:nvSpPr>
          <p:cNvPr id="87047" name="Rectangle 3"/>
          <p:cNvSpPr>
            <a:spLocks noGrp="1" noChangeArrowheads="1"/>
          </p:cNvSpPr>
          <p:nvPr>
            <p:ph type="body" idx="1"/>
          </p:nvPr>
        </p:nvSpPr>
        <p:spPr>
          <a:xfrm>
            <a:off x="402535" y="4620249"/>
            <a:ext cx="6505160" cy="4723542"/>
          </a:xfrm>
          <a:solidFill>
            <a:srgbClr val="FFFFFF"/>
          </a:solidFill>
          <a:ln/>
        </p:spPr>
        <p:txBody>
          <a:bodyPr lIns="95933" tIns="47968" rIns="95933" bIns="47968"/>
          <a:lstStyle/>
          <a:p>
            <a:r>
              <a:rPr lang="en-US" dirty="0" smtClean="0"/>
              <a:t>Fill-up questions:</a:t>
            </a:r>
          </a:p>
          <a:p>
            <a:pPr lvl="1"/>
            <a:r>
              <a:rPr lang="en-US" i="1" dirty="0" smtClean="0"/>
              <a:t>What do you think of “we must build where we live?”</a:t>
            </a:r>
          </a:p>
          <a:p>
            <a:pPr lvl="2"/>
            <a:r>
              <a:rPr lang="en-US" dirty="0" smtClean="0"/>
              <a:t>We will return to globalization and the </a:t>
            </a:r>
            <a:r>
              <a:rPr lang="en-US" dirty="0" err="1" smtClean="0"/>
              <a:t>offshoring</a:t>
            </a:r>
            <a:r>
              <a:rPr lang="en-US" dirty="0" smtClean="0"/>
              <a:t> question in a few weeks</a:t>
            </a:r>
          </a:p>
          <a:p>
            <a:pPr lvl="2"/>
            <a:r>
              <a:rPr lang="en-US" dirty="0" smtClean="0"/>
              <a:t>May discuss the Genteel Nation (David Brooks, NYT, 2010)</a:t>
            </a:r>
          </a:p>
          <a:p>
            <a:pPr lvl="1"/>
            <a:r>
              <a:rPr lang="en-US" i="1" dirty="0" smtClean="0"/>
              <a:t>Do you know about similar company dynamics?</a:t>
            </a:r>
          </a:p>
          <a:p>
            <a:pPr lvl="2"/>
            <a:r>
              <a:rPr lang="en-US" dirty="0" smtClean="0"/>
              <a:t>Kura (did for sushi in Japan what Swatch did for watches in Swiss)—NYT </a:t>
            </a:r>
            <a:r>
              <a:rPr lang="en-US" dirty="0" smtClean="0">
                <a:hlinkClick r:id="rId3"/>
              </a:rPr>
              <a:t>http://operationsroom.wordpress.com/2011/01/03/automated-sushi/#more-1962</a:t>
            </a:r>
            <a:endParaRPr lang="en-US" dirty="0" smtClean="0"/>
          </a:p>
          <a:p>
            <a:pPr lvl="2"/>
            <a:r>
              <a:rPr lang="en-US" dirty="0" smtClean="0"/>
              <a:t>ZARA is identical (see text! This gives you a second example.)</a:t>
            </a:r>
          </a:p>
          <a:p>
            <a:pPr lvl="2"/>
            <a:r>
              <a:rPr lang="en-US" dirty="0" smtClean="0"/>
              <a:t>Ferrari &amp; </a:t>
            </a:r>
            <a:r>
              <a:rPr lang="en-US" dirty="0" err="1" smtClean="0"/>
              <a:t>Maserati</a:t>
            </a:r>
            <a:endParaRPr lang="en-US" dirty="0" smtClean="0"/>
          </a:p>
          <a:p>
            <a:pPr lvl="2"/>
            <a:r>
              <a:rPr lang="en-US" dirty="0" smtClean="0"/>
              <a:t>Porsche &amp; </a:t>
            </a:r>
            <a:r>
              <a:rPr lang="en-US" dirty="0" err="1" smtClean="0"/>
              <a:t>Boxter</a:t>
            </a:r>
            <a:endParaRPr lang="en-US" dirty="0" smtClean="0"/>
          </a:p>
          <a:p>
            <a:pPr lvl="2"/>
            <a:r>
              <a:rPr lang="en-US" dirty="0" smtClean="0"/>
              <a:t>MB &amp; A-class</a:t>
            </a:r>
          </a:p>
          <a:p>
            <a:pPr lvl="2"/>
            <a:r>
              <a:rPr lang="en-US" dirty="0" smtClean="0"/>
              <a:t>Steinway &amp; Model-K</a:t>
            </a:r>
          </a:p>
          <a:p>
            <a:pPr lvl="2"/>
            <a:r>
              <a:rPr lang="en-US" i="1" dirty="0" smtClean="0"/>
              <a:t>Reverse: </a:t>
            </a:r>
            <a:r>
              <a:rPr lang="en-US" dirty="0" smtClean="0"/>
              <a:t>VW &amp; Phaeton</a:t>
            </a:r>
          </a:p>
          <a:p>
            <a:pPr lvl="2">
              <a:buFont typeface="Wingdings" pitchFamily="2" charset="2"/>
              <a:buNone/>
            </a:pPr>
            <a:endParaRPr lang="en-US" dirty="0" smtClean="0"/>
          </a:p>
          <a:p>
            <a:pPr lvl="2"/>
            <a:endParaRPr lang="en-US" dirty="0" smtClean="0"/>
          </a:p>
          <a:p>
            <a:r>
              <a:rPr lang="en-US" i="1" dirty="0" smtClean="0"/>
              <a:t>Next class: Evaluate an OS from an external investor perspective (Peapod) + identify key operational performance drivers</a:t>
            </a:r>
          </a:p>
          <a:p>
            <a:endParaRPr lang="en-US" i="1" dirty="0" smtClean="0"/>
          </a:p>
          <a:p>
            <a:r>
              <a:rPr lang="en-US" i="1" dirty="0" smtClean="0"/>
              <a:t>The ACC case will ask you to add a financial analysis to a similar OS dynamic</a:t>
            </a:r>
          </a:p>
          <a:p>
            <a:pPr lvl="1"/>
            <a:r>
              <a:rPr lang="en-US" dirty="0" smtClean="0"/>
              <a:t>Break up </a:t>
            </a:r>
            <a:r>
              <a:rPr lang="en-US" dirty="0" smtClean="0">
                <a:latin typeface="Symbol" pitchFamily="18" charset="2"/>
              </a:rPr>
              <a:t>D</a:t>
            </a:r>
            <a:r>
              <a:rPr lang="en-US" dirty="0" smtClean="0"/>
              <a:t>C in terms of various sources</a:t>
            </a:r>
          </a:p>
          <a:p>
            <a:pPr lvl="1"/>
            <a:r>
              <a:rPr lang="en-US" dirty="0" smtClean="0"/>
              <a:t>Determine which ones can be improved, which ones are strategic, etc.</a:t>
            </a:r>
          </a:p>
          <a:p>
            <a:pPr lvl="1"/>
            <a:r>
              <a:rPr lang="en-US" dirty="0" smtClean="0"/>
              <a:t>Assess threat and design operations-based strategic response</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hlinkClick r:id="rId3"/>
              </a:rPr>
              <a:t>http://www.nytimes.com/2010/12/31/business/global/31sushi.html?_r=1&amp;pagewanted=print</a:t>
            </a:r>
            <a:endParaRPr lang="en-US" dirty="0" smtClean="0"/>
          </a:p>
          <a:p>
            <a:r>
              <a:rPr lang="en-US" dirty="0" smtClean="0"/>
              <a:t>Marty’s blog: I see two interesting points in Kura’s set up. </a:t>
            </a:r>
          </a:p>
          <a:p>
            <a:pPr lvl="1"/>
            <a:r>
              <a:rPr lang="en-US" dirty="0" smtClean="0"/>
              <a:t>First, they have managed to do away with the order counter. They are offering sit down service where the customer gets to immediately move into their own space as opposed to having to stare at a menu sign at the counter to make their choices. </a:t>
            </a:r>
          </a:p>
          <a:p>
            <a:pPr lvl="1"/>
            <a:r>
              <a:rPr lang="en-US" dirty="0" smtClean="0"/>
              <a:t>The second is just the category they are in. At least in the US, sushi generally draws a premium and even grocery stores go through the motions of pretending that sushi is special. Out local Whole Foods, for example, dresses the staff preparing sushi differently to signal that sushi is different. But it doesn’t have to be. Kura shows that sushi is just another product and that good process design and smart investment can result in a good product delivered at a very reasonable price.</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 Week #1: Concept &amp; Framework</a:t>
            </a:r>
            <a:endParaRPr lang="en-US"/>
          </a:p>
        </p:txBody>
      </p:sp>
      <p:sp>
        <p:nvSpPr>
          <p:cNvPr id="5" name="Date Placeholder 4"/>
          <p:cNvSpPr>
            <a:spLocks noGrp="1"/>
          </p:cNvSpPr>
          <p:nvPr>
            <p:ph type="dt" idx="11"/>
          </p:nvPr>
        </p:nvSpPr>
        <p:spPr/>
        <p:txBody>
          <a:bodyPr/>
          <a:lstStyle/>
          <a:p>
            <a:pPr>
              <a:defRPr/>
            </a:pPr>
            <a:fld id="{577F2C5D-8CAA-4F71-8536-926EBD83E312}" type="datetime1">
              <a:rPr lang="en-US" smtClean="0"/>
              <a:pPr>
                <a:defRPr/>
              </a:pPr>
              <a:t>1/6/2011</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67D6DD-B4B5-43AC-8C39-6CD236D1941C}" type="slidenum">
              <a:rPr lang="en-US" smtClean="0"/>
              <a:pPr>
                <a:defRPr/>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7043" name="Rectangle 3"/>
          <p:cNvSpPr>
            <a:spLocks noGrp="1" noChangeArrowheads="1"/>
          </p:cNvSpPr>
          <p:nvPr>
            <p:ph type="dt" sz="quarter" idx="1"/>
          </p:nvPr>
        </p:nvSpPr>
        <p:spPr/>
        <p:txBody>
          <a:bodyPr/>
          <a:lstStyle/>
          <a:p>
            <a:pPr>
              <a:defRPr/>
            </a:pPr>
            <a:fld id="{E3F0F826-DF71-403E-9F00-611D56C67627}" type="datetime1">
              <a:rPr lang="en-US" smtClean="0"/>
              <a:pPr>
                <a:defRPr/>
              </a:pPr>
              <a:t>1/6/2011</a:t>
            </a:fld>
            <a:endParaRPr lang="en-US" smtClean="0"/>
          </a:p>
        </p:txBody>
      </p:sp>
      <p:sp>
        <p:nvSpPr>
          <p:cNvPr id="87044" name="Rectangle 6"/>
          <p:cNvSpPr>
            <a:spLocks noGrp="1" noChangeArrowheads="1"/>
          </p:cNvSpPr>
          <p:nvPr>
            <p:ph type="ftr" sz="quarter" idx="4"/>
          </p:nvPr>
        </p:nvSpPr>
        <p:spPr/>
        <p:txBody>
          <a:bodyPr/>
          <a:lstStyle/>
          <a:p>
            <a:pPr>
              <a:defRPr/>
            </a:pPr>
            <a:r>
              <a:rPr lang="en-US" smtClean="0"/>
              <a:t>© Van Mieghem</a:t>
            </a:r>
          </a:p>
        </p:txBody>
      </p:sp>
      <p:sp>
        <p:nvSpPr>
          <p:cNvPr id="87045" name="Rectangle 7"/>
          <p:cNvSpPr>
            <a:spLocks noGrp="1" noChangeArrowheads="1"/>
          </p:cNvSpPr>
          <p:nvPr>
            <p:ph type="sldNum" sz="quarter" idx="5"/>
          </p:nvPr>
        </p:nvSpPr>
        <p:spPr/>
        <p:txBody>
          <a:bodyPr/>
          <a:lstStyle/>
          <a:p>
            <a:pPr>
              <a:defRPr/>
            </a:pPr>
            <a:fld id="{8D02F2A2-F593-4AE2-9A8F-9F7434A65696}" type="slidenum">
              <a:rPr lang="en-US" smtClean="0"/>
              <a:pPr>
                <a:defRPr/>
              </a:pPr>
              <a:t>37</a:t>
            </a:fld>
            <a:endParaRPr lang="en-US" smtClean="0"/>
          </a:p>
        </p:txBody>
      </p:sp>
      <p:sp>
        <p:nvSpPr>
          <p:cNvPr id="88070" name="Rectangle 2"/>
          <p:cNvSpPr>
            <a:spLocks noGrp="1" noRot="1" noChangeAspect="1" noChangeArrowheads="1" noTextEdit="1"/>
          </p:cNvSpPr>
          <p:nvPr>
            <p:ph type="sldImg"/>
          </p:nvPr>
        </p:nvSpPr>
        <p:spPr>
          <a:ln/>
        </p:spPr>
      </p:sp>
      <p:sp>
        <p:nvSpPr>
          <p:cNvPr id="88071" name="Rectangle 3"/>
          <p:cNvSpPr>
            <a:spLocks noGrp="1" noChangeArrowheads="1"/>
          </p:cNvSpPr>
          <p:nvPr>
            <p:ph type="body" idx="1"/>
          </p:nvPr>
        </p:nvSpPr>
        <p:spPr>
          <a:noFill/>
          <a:ln/>
        </p:spPr>
        <p:txBody>
          <a:bodyPr/>
          <a:lstStyle/>
          <a:p>
            <a:pPr>
              <a:buFont typeface="Wingdings" pitchFamily="2" charset="2"/>
              <a:buNone/>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0419" name="Rectangle 3"/>
          <p:cNvSpPr>
            <a:spLocks noGrp="1" noChangeArrowheads="1"/>
          </p:cNvSpPr>
          <p:nvPr>
            <p:ph type="dt" sz="quarter" idx="1"/>
          </p:nvPr>
        </p:nvSpPr>
        <p:spPr/>
        <p:txBody>
          <a:bodyPr/>
          <a:lstStyle/>
          <a:p>
            <a:pPr>
              <a:defRPr/>
            </a:pPr>
            <a:fld id="{9A7DC9A4-767B-4EE3-95FB-81A76F4D1ECA}" type="datetime1">
              <a:rPr lang="en-US" smtClean="0"/>
              <a:pPr>
                <a:defRPr/>
              </a:pPr>
              <a:t>1/6/2011</a:t>
            </a:fld>
            <a:endParaRPr lang="en-US" smtClean="0"/>
          </a:p>
        </p:txBody>
      </p:sp>
      <p:sp>
        <p:nvSpPr>
          <p:cNvPr id="60420" name="Rectangle 6"/>
          <p:cNvSpPr>
            <a:spLocks noGrp="1" noChangeArrowheads="1"/>
          </p:cNvSpPr>
          <p:nvPr>
            <p:ph type="ftr" sz="quarter" idx="4"/>
          </p:nvPr>
        </p:nvSpPr>
        <p:spPr/>
        <p:txBody>
          <a:bodyPr/>
          <a:lstStyle/>
          <a:p>
            <a:pPr>
              <a:defRPr/>
            </a:pPr>
            <a:r>
              <a:rPr lang="en-US" smtClean="0"/>
              <a:t>© Van Mieghem</a:t>
            </a:r>
          </a:p>
        </p:txBody>
      </p:sp>
      <p:sp>
        <p:nvSpPr>
          <p:cNvPr id="60421" name="Rectangle 7"/>
          <p:cNvSpPr>
            <a:spLocks noGrp="1" noChangeArrowheads="1"/>
          </p:cNvSpPr>
          <p:nvPr>
            <p:ph type="sldNum" sz="quarter" idx="5"/>
          </p:nvPr>
        </p:nvSpPr>
        <p:spPr/>
        <p:txBody>
          <a:bodyPr/>
          <a:lstStyle/>
          <a:p>
            <a:pPr>
              <a:defRPr/>
            </a:pPr>
            <a:fld id="{BC513F34-8025-46BB-9B11-C9DED1EECB9A}" type="slidenum">
              <a:rPr lang="en-US" smtClean="0"/>
              <a:pPr>
                <a:defRPr/>
              </a:pPr>
              <a:t>4</a:t>
            </a:fld>
            <a:endParaRPr lang="en-US" smtClean="0"/>
          </a:p>
        </p:txBody>
      </p:sp>
      <p:sp>
        <p:nvSpPr>
          <p:cNvPr id="59398" name="Rectangle 2"/>
          <p:cNvSpPr>
            <a:spLocks noGrp="1" noRot="1" noChangeAspect="1" noChangeArrowheads="1" noTextEdit="1"/>
          </p:cNvSpPr>
          <p:nvPr>
            <p:ph type="sldImg"/>
          </p:nvPr>
        </p:nvSpPr>
        <p:spPr>
          <a:ln/>
        </p:spPr>
      </p:sp>
      <p:sp>
        <p:nvSpPr>
          <p:cNvPr id="59399" name="Rectangle 3"/>
          <p:cNvSpPr>
            <a:spLocks noGrp="1" noChangeArrowheads="1"/>
          </p:cNvSpPr>
          <p:nvPr>
            <p:ph type="body" idx="1"/>
          </p:nvPr>
        </p:nvSpPr>
        <p:spPr>
          <a:noFill/>
          <a:ln/>
        </p:spPr>
        <p:txBody>
          <a:bodyPr/>
          <a:lstStyle/>
          <a:p>
            <a:r>
              <a:rPr lang="en-US" smtClean="0"/>
              <a:t>Let us first look at some data on operations strategy. To bring some clarity to the role played by manufacturing executives, in early 2006 Booz Allen Hamilton conducted in-depth surveys and interviews with heads of manufacturing in more than 50 companies based in Europe, the United States, and South America.</a:t>
            </a:r>
          </a:p>
          <a:p>
            <a:pPr>
              <a:buFont typeface="Wingdings" pitchFamily="2" charset="2"/>
              <a:buNone/>
            </a:pPr>
            <a:endParaRPr lang="en-US" smtClean="0"/>
          </a:p>
          <a:p>
            <a:pPr>
              <a:buFont typeface="Wingdings" pitchFamily="2" charset="2"/>
              <a:buNone/>
            </a:pPr>
            <a:endParaRPr lang="en-US" smtClean="0"/>
          </a:p>
          <a:p>
            <a:pPr>
              <a:buFont typeface="Wingdings" pitchFamily="2" charset="2"/>
              <a:buNone/>
            </a:pPr>
            <a:r>
              <a:rPr lang="en-US" smtClean="0"/>
              <a:t>For whom is this course?  Quickly some facts; hopefully you’ll recognize your experience and career aspirations…</a:t>
            </a:r>
          </a:p>
          <a:p>
            <a:endParaRPr lang="en-US" smtClean="0"/>
          </a:p>
          <a:p>
            <a:r>
              <a:rPr lang="en-US" smtClean="0"/>
              <a:t>To lead us into the concept of operations strategy and the objectives of the course, let’s first look at some data: what do actual operations leaders do?  How do they spend their time?</a:t>
            </a:r>
          </a:p>
          <a:p>
            <a:r>
              <a:rPr lang="en-US" smtClean="0"/>
              <a:t>Key point: Manufacturing leaders handle much more than manufacturing. The bars show the percentage of survey respondents who manage other domains, including more than 40 percent who oversee customer service and R&amp;D.</a:t>
            </a:r>
          </a:p>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2467" name="Rectangle 3"/>
          <p:cNvSpPr>
            <a:spLocks noGrp="1" noChangeArrowheads="1"/>
          </p:cNvSpPr>
          <p:nvPr>
            <p:ph type="dt" sz="quarter" idx="1"/>
          </p:nvPr>
        </p:nvSpPr>
        <p:spPr/>
        <p:txBody>
          <a:bodyPr/>
          <a:lstStyle/>
          <a:p>
            <a:pPr>
              <a:defRPr/>
            </a:pPr>
            <a:fld id="{7C6A47A2-D94E-4F6C-AC61-E053251ECF45}" type="datetime1">
              <a:rPr lang="en-US" smtClean="0"/>
              <a:pPr>
                <a:defRPr/>
              </a:pPr>
              <a:t>1/6/2011</a:t>
            </a:fld>
            <a:endParaRPr lang="en-US" smtClean="0"/>
          </a:p>
        </p:txBody>
      </p:sp>
      <p:sp>
        <p:nvSpPr>
          <p:cNvPr id="62468" name="Rectangle 6"/>
          <p:cNvSpPr>
            <a:spLocks noGrp="1" noChangeArrowheads="1"/>
          </p:cNvSpPr>
          <p:nvPr>
            <p:ph type="ftr" sz="quarter" idx="4"/>
          </p:nvPr>
        </p:nvSpPr>
        <p:spPr/>
        <p:txBody>
          <a:bodyPr/>
          <a:lstStyle/>
          <a:p>
            <a:pPr>
              <a:defRPr/>
            </a:pPr>
            <a:r>
              <a:rPr lang="en-US" smtClean="0"/>
              <a:t>© Van Mieghem</a:t>
            </a:r>
          </a:p>
        </p:txBody>
      </p:sp>
      <p:sp>
        <p:nvSpPr>
          <p:cNvPr id="62469" name="Rectangle 7"/>
          <p:cNvSpPr>
            <a:spLocks noGrp="1" noChangeArrowheads="1"/>
          </p:cNvSpPr>
          <p:nvPr>
            <p:ph type="sldNum" sz="quarter" idx="5"/>
          </p:nvPr>
        </p:nvSpPr>
        <p:spPr/>
        <p:txBody>
          <a:bodyPr/>
          <a:lstStyle/>
          <a:p>
            <a:pPr>
              <a:defRPr/>
            </a:pPr>
            <a:fld id="{04C45196-4521-4ED7-898A-ED7F8CEE15A3}" type="slidenum">
              <a:rPr lang="en-US" smtClean="0"/>
              <a:pPr>
                <a:defRPr/>
              </a:pPr>
              <a:t>5</a:t>
            </a:fld>
            <a:endParaRPr lang="en-US"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r>
              <a:rPr lang="en-US" dirty="0" smtClean="0"/>
              <a:t>The key objective of the firm is to create value—how do operations leaders help?</a:t>
            </a:r>
          </a:p>
          <a:p>
            <a:endParaRPr lang="en-US" dirty="0" smtClean="0"/>
          </a:p>
          <a:p>
            <a:endParaRPr lang="en-US" dirty="0" smtClean="0"/>
          </a:p>
          <a:p>
            <a:r>
              <a:rPr lang="en-US" dirty="0" smtClean="0"/>
              <a:t>Notice that the levers involve structuring the operating system:</a:t>
            </a:r>
          </a:p>
          <a:p>
            <a:pPr lvl="1"/>
            <a:r>
              <a:rPr lang="en-US" dirty="0" smtClean="0"/>
              <a:t>#1 = Systems/processes</a:t>
            </a:r>
          </a:p>
          <a:p>
            <a:pPr lvl="1"/>
            <a:r>
              <a:rPr lang="en-US" dirty="0" smtClean="0"/>
              <a:t>People (= human resources)</a:t>
            </a:r>
          </a:p>
          <a:p>
            <a:pPr lvl="1"/>
            <a:r>
              <a:rPr lang="en-US" dirty="0" smtClean="0"/>
              <a:t># 2 = </a:t>
            </a:r>
            <a:r>
              <a:rPr lang="en-US" dirty="0" err="1" smtClean="0"/>
              <a:t>Interfunctional</a:t>
            </a:r>
            <a:r>
              <a:rPr lang="en-US" dirty="0" smtClean="0"/>
              <a:t> integration</a:t>
            </a:r>
          </a:p>
          <a:p>
            <a:pPr lvl="1"/>
            <a:r>
              <a:rPr lang="en-US" dirty="0" smtClean="0"/>
              <a:t>Good LT planning (=strategy)</a:t>
            </a:r>
          </a:p>
          <a:p>
            <a:pPr lvl="1"/>
            <a:r>
              <a:rPr lang="en-US" dirty="0" smtClean="0"/>
              <a:t>Decreasing complexity (=focus)</a:t>
            </a:r>
          </a:p>
          <a:p>
            <a:pPr lvl="1"/>
            <a:endParaRPr lang="en-US" dirty="0" smtClean="0"/>
          </a:p>
          <a:p>
            <a:r>
              <a:rPr lang="en-US" dirty="0" smtClean="0"/>
              <a:t>Point = these are exactly the levers that we will be studying</a:t>
            </a:r>
          </a:p>
          <a:p>
            <a:endParaRPr lang="en-US" dirty="0" smtClean="0"/>
          </a:p>
          <a:p>
            <a:pPr lvl="1"/>
            <a:r>
              <a:rPr lang="en-US" dirty="0" smtClean="0"/>
              <a:t>Now that we know what ops leaders do, let’s discuss what &amp; how we will do in this class</a:t>
            </a:r>
          </a:p>
          <a:p>
            <a:pPr lvl="1"/>
            <a:endParaRPr lang="en-US" dirty="0" smtClean="0"/>
          </a:p>
          <a:p>
            <a:pPr lvl="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3491" name="Rectangle 3"/>
          <p:cNvSpPr>
            <a:spLocks noGrp="1" noChangeArrowheads="1"/>
          </p:cNvSpPr>
          <p:nvPr>
            <p:ph type="dt" sz="quarter" idx="1"/>
          </p:nvPr>
        </p:nvSpPr>
        <p:spPr/>
        <p:txBody>
          <a:bodyPr/>
          <a:lstStyle/>
          <a:p>
            <a:pPr>
              <a:defRPr/>
            </a:pPr>
            <a:fld id="{06D0E045-3836-40FE-8A1B-ADD2BBBE4C9A}" type="datetime1">
              <a:rPr lang="en-US" smtClean="0"/>
              <a:pPr>
                <a:defRPr/>
              </a:pPr>
              <a:t>1/6/2011</a:t>
            </a:fld>
            <a:endParaRPr lang="en-US" smtClean="0"/>
          </a:p>
        </p:txBody>
      </p:sp>
      <p:sp>
        <p:nvSpPr>
          <p:cNvPr id="63492" name="Rectangle 6"/>
          <p:cNvSpPr>
            <a:spLocks noGrp="1" noChangeArrowheads="1"/>
          </p:cNvSpPr>
          <p:nvPr>
            <p:ph type="ftr" sz="quarter" idx="4"/>
          </p:nvPr>
        </p:nvSpPr>
        <p:spPr/>
        <p:txBody>
          <a:bodyPr/>
          <a:lstStyle/>
          <a:p>
            <a:pPr>
              <a:defRPr/>
            </a:pPr>
            <a:r>
              <a:rPr lang="en-US" smtClean="0"/>
              <a:t>© Van Mieghem</a:t>
            </a:r>
          </a:p>
        </p:txBody>
      </p:sp>
      <p:sp>
        <p:nvSpPr>
          <p:cNvPr id="63493" name="Rectangle 7"/>
          <p:cNvSpPr>
            <a:spLocks noGrp="1" noChangeArrowheads="1"/>
          </p:cNvSpPr>
          <p:nvPr>
            <p:ph type="sldNum" sz="quarter" idx="5"/>
          </p:nvPr>
        </p:nvSpPr>
        <p:spPr/>
        <p:txBody>
          <a:bodyPr/>
          <a:lstStyle/>
          <a:p>
            <a:pPr>
              <a:defRPr/>
            </a:pPr>
            <a:fld id="{AAADB25C-0930-4D73-A330-6C6837D4A242}" type="slidenum">
              <a:rPr lang="en-US" smtClean="0"/>
              <a:pPr>
                <a:defRPr/>
              </a:pPr>
              <a:t>6</a:t>
            </a:fld>
            <a:endParaRPr lang="en-US" smtClean="0"/>
          </a:p>
        </p:txBody>
      </p:sp>
      <p:sp>
        <p:nvSpPr>
          <p:cNvPr id="61446" name="Rectangle 4"/>
          <p:cNvSpPr>
            <a:spLocks noGrp="1" noRot="1" noChangeAspect="1" noChangeArrowheads="1" noTextEdit="1"/>
          </p:cNvSpPr>
          <p:nvPr>
            <p:ph type="sldImg"/>
          </p:nvPr>
        </p:nvSpPr>
        <p:spPr>
          <a:ln/>
        </p:spPr>
      </p:sp>
      <p:sp>
        <p:nvSpPr>
          <p:cNvPr id="61447" name="Rectangle 5"/>
          <p:cNvSpPr>
            <a:spLocks noGrp="1" noChangeArrowheads="1"/>
          </p:cNvSpPr>
          <p:nvPr>
            <p:ph type="body" idx="1"/>
          </p:nvPr>
        </p:nvSpPr>
        <p:spPr>
          <a:noFill/>
          <a:ln/>
        </p:spPr>
        <p:txBody>
          <a:bodyPr/>
          <a:lstStyle/>
          <a:p>
            <a:r>
              <a:rPr lang="en-US" dirty="0" smtClean="0"/>
              <a:t>Goals: today we’ll discuss the key elements of OS; next class we’ll do the second part.</a:t>
            </a:r>
          </a:p>
          <a:p>
            <a:r>
              <a:rPr lang="en-US" dirty="0" smtClean="0"/>
              <a:t>It is important to set expectations on </a:t>
            </a:r>
            <a:r>
              <a:rPr lang="en-US" i="1" dirty="0" smtClean="0"/>
              <a:t>how </a:t>
            </a:r>
            <a:r>
              <a:rPr lang="en-US" dirty="0" smtClean="0"/>
              <a:t>we will do this:</a:t>
            </a:r>
          </a:p>
          <a:p>
            <a:r>
              <a:rPr lang="en-US" dirty="0" smtClean="0"/>
              <a:t>Approach #1: </a:t>
            </a:r>
            <a:r>
              <a:rPr lang="en-US" i="1" dirty="0" smtClean="0"/>
              <a:t>emphasize the connecting of strategy and operations: “what can I learn from operations to guide strategy and, vice versa, how does strategy guide the configuration of the operational system?”</a:t>
            </a:r>
          </a:p>
          <a:p>
            <a:pPr lvl="1"/>
            <a:r>
              <a:rPr lang="en-US" dirty="0" smtClean="0"/>
              <a:t>For each case, ask what the strategic questions are and ask how operations impact that answer. </a:t>
            </a:r>
          </a:p>
          <a:p>
            <a:r>
              <a:rPr lang="en-US" dirty="0" smtClean="0"/>
              <a:t>Approach #2: integrate and provide a balanced view of the firm by applying known tools to more complex settings:</a:t>
            </a:r>
          </a:p>
          <a:p>
            <a:pPr lvl="1"/>
            <a:r>
              <a:rPr lang="en-US" dirty="0" smtClean="0"/>
              <a:t>Will use stuff you know: capacity, inventory, queuing; cost accounting; finance (NPV); economics &amp; competitive analysis. MIX of QUANT and QUAL!</a:t>
            </a:r>
          </a:p>
          <a:p>
            <a:pPr lvl="1"/>
            <a:r>
              <a:rPr lang="en-US" dirty="0" smtClean="0">
                <a:solidFill>
                  <a:srgbClr val="FF3300"/>
                </a:solidFill>
              </a:rPr>
              <a:t>This will force you to “assimilate what you (thought you) know, but had not yet internalized”</a:t>
            </a:r>
          </a:p>
          <a:p>
            <a:pPr lvl="1"/>
            <a:r>
              <a:rPr lang="en-US" dirty="0" err="1" smtClean="0">
                <a:solidFill>
                  <a:srgbClr val="FF3300"/>
                </a:solidFill>
              </a:rPr>
              <a:t>Appyling</a:t>
            </a:r>
            <a:r>
              <a:rPr lang="en-US" dirty="0" smtClean="0">
                <a:solidFill>
                  <a:srgbClr val="FF3300"/>
                </a:solidFill>
              </a:rPr>
              <a:t> frameworks/theory using models &amp; tools is difficult: it requires</a:t>
            </a:r>
          </a:p>
          <a:p>
            <a:pPr lvl="3"/>
            <a:r>
              <a:rPr lang="en-US" dirty="0" smtClean="0">
                <a:solidFill>
                  <a:srgbClr val="FF3300"/>
                </a:solidFill>
              </a:rPr>
              <a:t>1. Judgment, 2. Approximations and assumptions</a:t>
            </a:r>
          </a:p>
          <a:p>
            <a:pPr lvl="3"/>
            <a:r>
              <a:rPr lang="en-US" dirty="0" smtClean="0">
                <a:solidFill>
                  <a:srgbClr val="FF3300"/>
                </a:solidFill>
              </a:rPr>
              <a:t>Sensitivity of results to these assumptions</a:t>
            </a:r>
          </a:p>
          <a:p>
            <a:pPr lvl="2"/>
            <a:r>
              <a:rPr lang="en-US" dirty="0" smtClean="0">
                <a:solidFill>
                  <a:srgbClr val="FF3300"/>
                </a:solidFill>
              </a:rPr>
              <a:t>Who has taken fin decisions? This class is similar in that it applies theory from core courses to applications; whereas they focus on finance, we focus on ops.</a:t>
            </a:r>
          </a:p>
          <a:p>
            <a:r>
              <a:rPr lang="en-US" dirty="0" smtClean="0"/>
              <a:t>One can add (from Galvin’s book):</a:t>
            </a:r>
          </a:p>
          <a:p>
            <a:pPr lvl="1"/>
            <a:r>
              <a:rPr lang="en-US" dirty="0" smtClean="0"/>
              <a:t>- perspective: we consider decisions involving operations in a broader context that includes marketing and competitive concerns, and evaluate them against financial and strategic imperatives. G: Students are exposed to a wide range of competitive environments; each requires the integration of business and operations strategies and the focus of manufacturing on a narrow set of goals.</a:t>
            </a:r>
          </a:p>
          <a:p>
            <a:pPr lvl="1"/>
            <a:r>
              <a:rPr lang="en-US" dirty="0" smtClean="0"/>
              <a:t>- tools: Galvin: To assist in the above process—and, also, to ensure effective implementation—a number of tools are provided.  Two classes:</a:t>
            </a:r>
          </a:p>
          <a:p>
            <a:pPr lvl="2"/>
            <a:r>
              <a:rPr lang="en-US" dirty="0" smtClean="0"/>
              <a:t>1. Largely technical tools, of interest primarily to ops specialists: e.g., SPC and measurement of total factor productivity</a:t>
            </a:r>
          </a:p>
          <a:p>
            <a:pPr lvl="2"/>
            <a:r>
              <a:rPr lang="en-US" dirty="0" smtClean="0"/>
              <a:t>2. Conceptual and strategic tools to assist general managers planning to compete through superior ops: e.g., focused factories and the four stages of mfg.</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56323" name="Rectangle 3"/>
          <p:cNvSpPr>
            <a:spLocks noGrp="1" noChangeArrowheads="1"/>
          </p:cNvSpPr>
          <p:nvPr>
            <p:ph type="dt" sz="quarter" idx="1"/>
          </p:nvPr>
        </p:nvSpPr>
        <p:spPr/>
        <p:txBody>
          <a:bodyPr/>
          <a:lstStyle/>
          <a:p>
            <a:pPr>
              <a:defRPr/>
            </a:pPr>
            <a:fld id="{0A0122EF-EED2-4767-8618-F45E20C92A93}" type="datetime1">
              <a:rPr lang="en-US" smtClean="0"/>
              <a:pPr>
                <a:defRPr/>
              </a:pPr>
              <a:t>1/6/2011</a:t>
            </a:fld>
            <a:endParaRPr lang="en-US" smtClean="0"/>
          </a:p>
        </p:txBody>
      </p:sp>
      <p:sp>
        <p:nvSpPr>
          <p:cNvPr id="56324" name="Rectangle 6"/>
          <p:cNvSpPr>
            <a:spLocks noGrp="1" noChangeArrowheads="1"/>
          </p:cNvSpPr>
          <p:nvPr>
            <p:ph type="ftr" sz="quarter" idx="4"/>
          </p:nvPr>
        </p:nvSpPr>
        <p:spPr/>
        <p:txBody>
          <a:bodyPr/>
          <a:lstStyle/>
          <a:p>
            <a:pPr>
              <a:defRPr/>
            </a:pPr>
            <a:r>
              <a:rPr lang="en-US" smtClean="0"/>
              <a:t>© Van Mieghem</a:t>
            </a:r>
          </a:p>
        </p:txBody>
      </p:sp>
      <p:sp>
        <p:nvSpPr>
          <p:cNvPr id="56325" name="Rectangle 7"/>
          <p:cNvSpPr>
            <a:spLocks noGrp="1" noChangeArrowheads="1"/>
          </p:cNvSpPr>
          <p:nvPr>
            <p:ph type="sldNum" sz="quarter" idx="5"/>
          </p:nvPr>
        </p:nvSpPr>
        <p:spPr/>
        <p:txBody>
          <a:bodyPr/>
          <a:lstStyle/>
          <a:p>
            <a:pPr>
              <a:defRPr/>
            </a:pPr>
            <a:fld id="{4E53549B-5118-4DE7-8C69-D7DDDD981A61}" type="slidenum">
              <a:rPr lang="en-US" smtClean="0"/>
              <a:pPr>
                <a:defRPr/>
              </a:pPr>
              <a:t>7</a:t>
            </a:fld>
            <a:endParaRPr lang="en-US" smtClean="0"/>
          </a:p>
        </p:txBody>
      </p:sp>
      <p:sp>
        <p:nvSpPr>
          <p:cNvPr id="62470" name="Rectangle 2"/>
          <p:cNvSpPr>
            <a:spLocks noGrp="1" noRot="1" noChangeAspect="1" noChangeArrowheads="1" noTextEdit="1"/>
          </p:cNvSpPr>
          <p:nvPr>
            <p:ph type="sldImg"/>
          </p:nvPr>
        </p:nvSpPr>
        <p:spPr>
          <a:ln/>
        </p:spPr>
      </p:sp>
      <p:sp>
        <p:nvSpPr>
          <p:cNvPr id="62471" name="Rectangle 3"/>
          <p:cNvSpPr>
            <a:spLocks noGrp="1" noChangeArrowheads="1"/>
          </p:cNvSpPr>
          <p:nvPr>
            <p:ph type="body" idx="1"/>
          </p:nvPr>
        </p:nvSpPr>
        <p:spPr>
          <a:noFill/>
          <a:ln/>
        </p:spPr>
        <p:txBody>
          <a:bodyPr/>
          <a:lstStyle/>
          <a:p>
            <a:r>
              <a:rPr lang="en-US" dirty="0" smtClean="0"/>
              <a:t>Now that we’ve looked at the why and how of this course, let’s consider the what</a:t>
            </a:r>
          </a:p>
          <a:p>
            <a:pPr lvl="1"/>
            <a:r>
              <a:rPr lang="en-US" dirty="0" smtClean="0"/>
              <a:t>Look at the summary content table of the syllabus</a:t>
            </a:r>
          </a:p>
          <a:p>
            <a:pPr lvl="2"/>
            <a:r>
              <a:rPr lang="en-US" dirty="0" smtClean="0"/>
              <a:t>Consider using the .</a:t>
            </a:r>
            <a:r>
              <a:rPr lang="en-US" dirty="0" err="1" smtClean="0"/>
              <a:t>ics</a:t>
            </a:r>
            <a:r>
              <a:rPr lang="en-US" dirty="0" smtClean="0"/>
              <a:t> file to download the syllabus into outlook.</a:t>
            </a:r>
          </a:p>
          <a:p>
            <a:pPr lvl="1"/>
            <a:r>
              <a:rPr lang="en-US" dirty="0" smtClean="0"/>
              <a:t>Let me also now take some time to discuss the administrative expectations of the course…</a:t>
            </a:r>
          </a:p>
          <a:p>
            <a:pPr lvl="1"/>
            <a:endParaRPr lang="en-US" dirty="0" smtClean="0"/>
          </a:p>
          <a:p>
            <a:r>
              <a:rPr lang="en-US" dirty="0" smtClean="0"/>
              <a:t>Let us know do a quick introduction—I will start and then you go (and perhaps tell us what location is next on your list…)</a:t>
            </a:r>
          </a:p>
          <a:p>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4515" name="Rectangle 3"/>
          <p:cNvSpPr>
            <a:spLocks noGrp="1" noChangeArrowheads="1"/>
          </p:cNvSpPr>
          <p:nvPr>
            <p:ph type="dt" sz="quarter" idx="1"/>
          </p:nvPr>
        </p:nvSpPr>
        <p:spPr/>
        <p:txBody>
          <a:bodyPr/>
          <a:lstStyle/>
          <a:p>
            <a:pPr>
              <a:defRPr/>
            </a:pPr>
            <a:fld id="{D2C9789E-CDA2-4D71-800C-FEAE8D67F294}" type="datetime1">
              <a:rPr lang="en-US" smtClean="0"/>
              <a:pPr>
                <a:defRPr/>
              </a:pPr>
              <a:t>1/6/2011</a:t>
            </a:fld>
            <a:endParaRPr lang="en-US" smtClean="0"/>
          </a:p>
        </p:txBody>
      </p:sp>
      <p:sp>
        <p:nvSpPr>
          <p:cNvPr id="64516" name="Rectangle 6"/>
          <p:cNvSpPr>
            <a:spLocks noGrp="1" noChangeArrowheads="1"/>
          </p:cNvSpPr>
          <p:nvPr>
            <p:ph type="ftr" sz="quarter" idx="4"/>
          </p:nvPr>
        </p:nvSpPr>
        <p:spPr/>
        <p:txBody>
          <a:bodyPr/>
          <a:lstStyle/>
          <a:p>
            <a:pPr>
              <a:defRPr/>
            </a:pPr>
            <a:r>
              <a:rPr lang="en-US" smtClean="0"/>
              <a:t>© Van Mieghem</a:t>
            </a:r>
          </a:p>
        </p:txBody>
      </p:sp>
      <p:sp>
        <p:nvSpPr>
          <p:cNvPr id="64517" name="Rectangle 7"/>
          <p:cNvSpPr>
            <a:spLocks noGrp="1" noChangeArrowheads="1"/>
          </p:cNvSpPr>
          <p:nvPr>
            <p:ph type="sldNum" sz="quarter" idx="5"/>
          </p:nvPr>
        </p:nvSpPr>
        <p:spPr/>
        <p:txBody>
          <a:bodyPr/>
          <a:lstStyle/>
          <a:p>
            <a:pPr>
              <a:defRPr/>
            </a:pPr>
            <a:fld id="{DD44988F-0643-47D1-BFE7-2463D3A2F539}" type="slidenum">
              <a:rPr lang="en-US" smtClean="0"/>
              <a:pPr>
                <a:defRPr/>
              </a:pPr>
              <a:t>8</a:t>
            </a:fld>
            <a:endParaRPr lang="en-US" smtClean="0"/>
          </a:p>
        </p:txBody>
      </p:sp>
      <p:sp>
        <p:nvSpPr>
          <p:cNvPr id="63494" name="Rectangle 2"/>
          <p:cNvSpPr>
            <a:spLocks noGrp="1" noRot="1" noChangeAspect="1" noChangeArrowheads="1" noTextEdit="1"/>
          </p:cNvSpPr>
          <p:nvPr>
            <p:ph type="sldImg"/>
          </p:nvPr>
        </p:nvSpPr>
        <p:spPr>
          <a:xfrm>
            <a:off x="1546225" y="323850"/>
            <a:ext cx="4221163" cy="3165475"/>
          </a:xfrm>
          <a:ln/>
        </p:spPr>
      </p:sp>
      <p:sp>
        <p:nvSpPr>
          <p:cNvPr id="63495" name="Rectangle 3"/>
          <p:cNvSpPr>
            <a:spLocks noGrp="1" noChangeArrowheads="1"/>
          </p:cNvSpPr>
          <p:nvPr>
            <p:ph type="body" idx="1"/>
          </p:nvPr>
        </p:nvSpPr>
        <p:spPr>
          <a:noFill/>
          <a:ln/>
        </p:spPr>
        <p:txBody>
          <a:bodyPr/>
          <a:lstStyle/>
          <a:p>
            <a:r>
              <a:rPr lang="en-US" dirty="0" smtClean="0"/>
              <a:t>For the remainder of today’s lecture, there are two points to cover:</a:t>
            </a:r>
          </a:p>
          <a:p>
            <a:pPr lvl="1"/>
            <a:r>
              <a:rPr lang="en-US" dirty="0" smtClean="0"/>
              <a:t>What is ops </a:t>
            </a:r>
            <a:r>
              <a:rPr lang="en-US" dirty="0" err="1" smtClean="0"/>
              <a:t>strat</a:t>
            </a:r>
            <a:r>
              <a:rPr lang="en-US" dirty="0" smtClean="0"/>
              <a:t>?</a:t>
            </a:r>
          </a:p>
          <a:p>
            <a:pPr lvl="1"/>
            <a:r>
              <a:rPr lang="en-US" dirty="0" smtClean="0"/>
              <a:t>A framework for ops </a:t>
            </a:r>
            <a:r>
              <a:rPr lang="en-US" dirty="0" err="1" smtClean="0"/>
              <a:t>strat</a:t>
            </a:r>
            <a:r>
              <a:rPr lang="en-US" dirty="0" smtClean="0"/>
              <a:t> and its key decisions </a:t>
            </a:r>
          </a:p>
          <a:p>
            <a:endParaRPr lang="en-US" dirty="0" smtClean="0"/>
          </a:p>
          <a:p>
            <a:endParaRPr lang="en-US" dirty="0" smtClean="0"/>
          </a:p>
          <a:p>
            <a:r>
              <a:rPr lang="en-US" dirty="0" smtClean="0"/>
              <a:t>The point of this slide is to remind you that operations views the firm as:</a:t>
            </a:r>
          </a:p>
          <a:p>
            <a:pPr lvl="1">
              <a:buFontTx/>
              <a:buAutoNum type="arabicPeriod"/>
            </a:pPr>
            <a:r>
              <a:rPr lang="en-US" dirty="0" smtClean="0"/>
              <a:t>An activity network or business process = how work is done.  </a:t>
            </a:r>
            <a:r>
              <a:rPr lang="en-US" i="1" dirty="0" smtClean="0"/>
              <a:t>Stress the horizontal view and that interfaces make it cross-functional</a:t>
            </a:r>
            <a:endParaRPr lang="en-US" dirty="0" smtClean="0"/>
          </a:p>
          <a:p>
            <a:pPr lvl="1">
              <a:buFontTx/>
              <a:buAutoNum type="arabicPeriod"/>
            </a:pPr>
            <a:r>
              <a:rPr lang="en-US" dirty="0" smtClean="0"/>
              <a:t>A bundle of real assets or resources = who does the work</a:t>
            </a:r>
          </a:p>
          <a:p>
            <a:pPr>
              <a:buFontTx/>
              <a:buAutoNum type="arabicPeriod"/>
            </a:pPr>
            <a:endParaRPr lang="en-US" dirty="0" smtClean="0"/>
          </a:p>
          <a:p>
            <a:r>
              <a:rPr lang="en-US" dirty="0" smtClean="0"/>
              <a:t>Write on slide/BB: </a:t>
            </a:r>
          </a:p>
          <a:p>
            <a:pPr lvl="1"/>
            <a:r>
              <a:rPr lang="en-US" dirty="0" smtClean="0"/>
              <a:t>1. HOW, WHO</a:t>
            </a:r>
          </a:p>
          <a:p>
            <a:pPr lvl="1"/>
            <a:r>
              <a:rPr lang="en-US" dirty="0" smtClean="0"/>
              <a:t>2. can build two pictures:</a:t>
            </a:r>
          </a:p>
          <a:p>
            <a:endParaRPr lang="en-US" dirty="0" smtClean="0"/>
          </a:p>
          <a:p>
            <a:endParaRPr lang="en-US" dirty="0" smtClean="0"/>
          </a:p>
          <a:p>
            <a:endParaRPr lang="en-US" dirty="0" smtClean="0"/>
          </a:p>
          <a:p>
            <a:endParaRPr lang="en-US" dirty="0" smtClean="0"/>
          </a:p>
          <a:p>
            <a:endParaRPr lang="en-US" dirty="0" smtClean="0"/>
          </a:p>
          <a:p>
            <a:r>
              <a:rPr lang="en-US" dirty="0" smtClean="0"/>
              <a:t>Recall:</a:t>
            </a:r>
          </a:p>
          <a:p>
            <a:pPr lvl="1"/>
            <a:r>
              <a:rPr lang="en-US" dirty="0" smtClean="0"/>
              <a:t>Operations = designing and managing the transformation process to create value (to society?)</a:t>
            </a:r>
          </a:p>
          <a:p>
            <a:pPr lvl="1"/>
            <a:r>
              <a:rPr lang="en-US" dirty="0" smtClean="0"/>
              <a:t>Relate to New Operating-Finance Partnership (optional reading): every company must demonstrate the ability to create value faster than is being destroyed.  </a:t>
            </a:r>
            <a:r>
              <a:rPr lang="en-US" i="1" dirty="0" smtClean="0">
                <a:solidFill>
                  <a:srgbClr val="FF3300"/>
                </a:solidFill>
              </a:rPr>
              <a:t>Who creates?</a:t>
            </a:r>
            <a:r>
              <a:rPr lang="en-US" i="1" dirty="0" smtClean="0"/>
              <a:t>  </a:t>
            </a:r>
            <a:r>
              <a:rPr lang="en-US" dirty="0" smtClean="0"/>
              <a:t>Ops and Mkt.</a:t>
            </a:r>
          </a:p>
          <a:p>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65539" name="Rectangle 3"/>
          <p:cNvSpPr>
            <a:spLocks noGrp="1" noChangeArrowheads="1"/>
          </p:cNvSpPr>
          <p:nvPr>
            <p:ph type="dt" sz="quarter" idx="1"/>
          </p:nvPr>
        </p:nvSpPr>
        <p:spPr/>
        <p:txBody>
          <a:bodyPr/>
          <a:lstStyle/>
          <a:p>
            <a:pPr>
              <a:defRPr/>
            </a:pPr>
            <a:fld id="{5A16EBE9-C0FA-4F03-A841-DAB958100F2E}" type="datetime1">
              <a:rPr lang="en-US" smtClean="0"/>
              <a:pPr>
                <a:defRPr/>
              </a:pPr>
              <a:t>1/6/2011</a:t>
            </a:fld>
            <a:endParaRPr lang="en-US" smtClean="0"/>
          </a:p>
        </p:txBody>
      </p:sp>
      <p:sp>
        <p:nvSpPr>
          <p:cNvPr id="65540" name="Rectangle 6"/>
          <p:cNvSpPr>
            <a:spLocks noGrp="1" noChangeArrowheads="1"/>
          </p:cNvSpPr>
          <p:nvPr>
            <p:ph type="ftr" sz="quarter" idx="4"/>
          </p:nvPr>
        </p:nvSpPr>
        <p:spPr/>
        <p:txBody>
          <a:bodyPr/>
          <a:lstStyle/>
          <a:p>
            <a:pPr>
              <a:defRPr/>
            </a:pPr>
            <a:r>
              <a:rPr lang="en-US" smtClean="0"/>
              <a:t>© Van Mieghem</a:t>
            </a:r>
          </a:p>
        </p:txBody>
      </p:sp>
      <p:sp>
        <p:nvSpPr>
          <p:cNvPr id="65541" name="Rectangle 7"/>
          <p:cNvSpPr>
            <a:spLocks noGrp="1" noChangeArrowheads="1"/>
          </p:cNvSpPr>
          <p:nvPr>
            <p:ph type="sldNum" sz="quarter" idx="5"/>
          </p:nvPr>
        </p:nvSpPr>
        <p:spPr/>
        <p:txBody>
          <a:bodyPr/>
          <a:lstStyle/>
          <a:p>
            <a:pPr>
              <a:defRPr/>
            </a:pPr>
            <a:fld id="{64898D63-9D47-4520-8362-BC3DFCEC883B}" type="slidenum">
              <a:rPr lang="en-US" smtClean="0"/>
              <a:pPr>
                <a:defRPr/>
              </a:pPr>
              <a:t>9</a:t>
            </a:fld>
            <a:endParaRPr lang="en-US" smtClean="0"/>
          </a:p>
        </p:txBody>
      </p:sp>
      <p:sp>
        <p:nvSpPr>
          <p:cNvPr id="64518" name="Rectangle 2"/>
          <p:cNvSpPr>
            <a:spLocks noGrp="1" noRot="1" noChangeAspect="1" noChangeArrowheads="1" noTextEdit="1"/>
          </p:cNvSpPr>
          <p:nvPr>
            <p:ph type="sldImg"/>
          </p:nvPr>
        </p:nvSpPr>
        <p:spPr>
          <a:xfrm>
            <a:off x="1546225" y="323850"/>
            <a:ext cx="4221163" cy="3165475"/>
          </a:xfrm>
          <a:ln/>
        </p:spPr>
      </p:sp>
      <p:sp>
        <p:nvSpPr>
          <p:cNvPr id="64519" name="Rectangle 3"/>
          <p:cNvSpPr>
            <a:spLocks noGrp="1" noChangeArrowheads="1"/>
          </p:cNvSpPr>
          <p:nvPr>
            <p:ph type="body" idx="1"/>
          </p:nvPr>
        </p:nvSpPr>
        <p:spPr>
          <a:noFill/>
          <a:ln/>
        </p:spPr>
        <p:txBody>
          <a:bodyPr/>
          <a:lstStyle/>
          <a:p>
            <a:r>
              <a:rPr lang="en-US" i="1" dirty="0" smtClean="0">
                <a:solidFill>
                  <a:srgbClr val="FF3300"/>
                </a:solidFill>
              </a:rPr>
              <a:t>How would you define “strategy?”</a:t>
            </a:r>
          </a:p>
          <a:p>
            <a:r>
              <a:rPr lang="en-US" i="1" dirty="0" smtClean="0">
                <a:solidFill>
                  <a:srgbClr val="FF3300"/>
                </a:solidFill>
              </a:rPr>
              <a:t>What do believe is characteristic about “competitive strategy?” vs. OS?</a:t>
            </a:r>
          </a:p>
          <a:p>
            <a:pPr lvl="1"/>
            <a:r>
              <a:rPr lang="en-US" dirty="0" smtClean="0"/>
              <a:t>CS = Focus is on “WHAT”</a:t>
            </a:r>
          </a:p>
          <a:p>
            <a:pPr lvl="2"/>
            <a:r>
              <a:rPr lang="en-US" dirty="0" smtClean="0"/>
              <a:t>1. what industry? &gt; attractiveness of </a:t>
            </a:r>
            <a:r>
              <a:rPr lang="en-US" dirty="0" smtClean="0">
                <a:solidFill>
                  <a:srgbClr val="FF3300"/>
                </a:solidFill>
              </a:rPr>
              <a:t>industries</a:t>
            </a:r>
            <a:r>
              <a:rPr lang="en-US" dirty="0" smtClean="0"/>
              <a:t>. (5 forces)</a:t>
            </a:r>
          </a:p>
          <a:p>
            <a:pPr lvl="2"/>
            <a:r>
              <a:rPr lang="en-US" dirty="0" smtClean="0"/>
              <a:t>2. what competitive position? &gt; Determinants of relative competitive positioning within an industry</a:t>
            </a:r>
          </a:p>
          <a:p>
            <a:pPr lvl="1"/>
            <a:r>
              <a:rPr lang="en-US" dirty="0" smtClean="0"/>
              <a:t>OS = Focus is on “HOW”</a:t>
            </a:r>
          </a:p>
          <a:p>
            <a:pPr lvl="2"/>
            <a:r>
              <a:rPr lang="en-US" dirty="0" smtClean="0"/>
              <a:t>1. how achieve that competitive position</a:t>
            </a:r>
          </a:p>
          <a:p>
            <a:pPr lvl="2"/>
            <a:r>
              <a:rPr lang="en-US" dirty="0" smtClean="0"/>
              <a:t>2. how configure the operating system: competencies, assets and process?</a:t>
            </a:r>
          </a:p>
          <a:p>
            <a:r>
              <a:rPr lang="en-US" dirty="0" smtClean="0"/>
              <a:t>The boundary between comp </a:t>
            </a:r>
            <a:r>
              <a:rPr lang="en-US" dirty="0" err="1" smtClean="0"/>
              <a:t>strat</a:t>
            </a:r>
            <a:r>
              <a:rPr lang="en-US" dirty="0" smtClean="0"/>
              <a:t> and ops </a:t>
            </a:r>
            <a:r>
              <a:rPr lang="en-US" dirty="0" err="1" smtClean="0"/>
              <a:t>strat</a:t>
            </a:r>
            <a:r>
              <a:rPr lang="en-US" dirty="0" smtClean="0"/>
              <a:t> is murky to define, but is fairly intuitive.  For example: Harley-Davidson; Chrysler</a:t>
            </a:r>
          </a:p>
          <a:p>
            <a:pPr lvl="1"/>
            <a:r>
              <a:rPr lang="en-US" i="1" dirty="0" smtClean="0">
                <a:solidFill>
                  <a:srgbClr val="FF3300"/>
                </a:solidFill>
              </a:rPr>
              <a:t>Should HD move into perfumes? Or Should Chrysler sell baby-seats?</a:t>
            </a:r>
          </a:p>
          <a:p>
            <a:pPr lvl="2"/>
            <a:r>
              <a:rPr lang="en-US" dirty="0" smtClean="0"/>
              <a:t>Chrysler earns $90 for every seat it sells (don’t know whether they make them or outsource)</a:t>
            </a:r>
          </a:p>
          <a:p>
            <a:pPr lvl="2"/>
            <a:r>
              <a:rPr lang="en-US" dirty="0" smtClean="0"/>
              <a:t>New market, new industry &gt; comp. </a:t>
            </a:r>
            <a:r>
              <a:rPr lang="en-US" dirty="0" err="1" smtClean="0"/>
              <a:t>strat</a:t>
            </a:r>
            <a:r>
              <a:rPr lang="en-US" dirty="0" smtClean="0"/>
              <a:t>.; not really for us</a:t>
            </a:r>
          </a:p>
          <a:p>
            <a:pPr lvl="1"/>
            <a:r>
              <a:rPr lang="en-US" i="1" dirty="0" smtClean="0">
                <a:solidFill>
                  <a:srgbClr val="FF3300"/>
                </a:solidFill>
              </a:rPr>
              <a:t>Our current market is growing as is competition, what should we do?</a:t>
            </a:r>
          </a:p>
          <a:p>
            <a:pPr lvl="2"/>
            <a:r>
              <a:rPr lang="en-US" dirty="0" smtClean="0"/>
              <a:t>That’s week # 3 (Harley case)</a:t>
            </a:r>
          </a:p>
          <a:p>
            <a:pPr lvl="2"/>
            <a:endParaRPr lang="en-US" dirty="0" smtClean="0"/>
          </a:p>
          <a:p>
            <a:pPr lvl="1"/>
            <a:r>
              <a:rPr lang="en-US" dirty="0" smtClean="0"/>
              <a:t>An example that is a hybrid and is both CS and OS: </a:t>
            </a:r>
            <a:r>
              <a:rPr lang="en-US" dirty="0" smtClean="0">
                <a:solidFill>
                  <a:srgbClr val="FF3300"/>
                </a:solidFill>
              </a:rPr>
              <a:t>HP printers &amp; cartridges</a:t>
            </a:r>
            <a:r>
              <a:rPr lang="en-US" dirty="0" smtClean="0"/>
              <a:t> (WSJ Sep24/25, 2002)</a:t>
            </a:r>
          </a:p>
          <a:p>
            <a:pPr lvl="2"/>
            <a:r>
              <a:rPr lang="en-US" dirty="0" smtClean="0"/>
              <a:t>This is the classic model of giving away razors to sell razor blades (comp. </a:t>
            </a:r>
            <a:r>
              <a:rPr lang="en-US" dirty="0" err="1" smtClean="0"/>
              <a:t>Strat</a:t>
            </a:r>
            <a:r>
              <a:rPr lang="en-US" dirty="0" smtClean="0"/>
              <a:t>)</a:t>
            </a:r>
          </a:p>
          <a:p>
            <a:pPr lvl="2"/>
            <a:r>
              <a:rPr lang="en-US" dirty="0" smtClean="0"/>
              <a:t>A key competitive strategy question is: how protect the cash cow? &gt; Operations can help:</a:t>
            </a:r>
          </a:p>
          <a:p>
            <a:pPr lvl="3"/>
            <a:r>
              <a:rPr lang="en-US" dirty="0" smtClean="0"/>
              <a:t>Build in smart chip</a:t>
            </a:r>
          </a:p>
          <a:p>
            <a:pPr lvl="3"/>
            <a:r>
              <a:rPr lang="en-US" dirty="0" smtClean="0"/>
              <a:t>Prevent “remanufacturers”: Be careful with “outsourcing partners”</a:t>
            </a:r>
          </a:p>
          <a:p>
            <a:r>
              <a:rPr lang="en-US" dirty="0" smtClean="0"/>
              <a:t>It is important to keep the linkage between CS and OS; this is clearly demonstrated in the Sharp example: the operations strategy is intricately connected to the CS!</a:t>
            </a:r>
          </a:p>
          <a:p>
            <a:r>
              <a:rPr lang="en-US" dirty="0" smtClean="0"/>
              <a:t>Let’s now look at the connection between OS and OM</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1/6/2011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1/6/2011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1/6/2011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1/6/2011</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1/6/2011</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1/6/2011</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1/6/2011</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1/6/2011</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1/6/2011</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1/6/2011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1/6/2011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cs typeface="+mn-cs"/>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cs typeface="+mn-cs"/>
              </a:rPr>
              <a:t>Slide </a:t>
            </a:r>
            <a:fld id="{1F9BBF32-5465-418D-A795-32376668CDA1}" type="slidenum">
              <a:rPr lang="en-US" sz="800">
                <a:solidFill>
                  <a:schemeClr val="accent2"/>
                </a:solidFill>
                <a:latin typeface="Arial" charset="0"/>
                <a:cs typeface="+mn-cs"/>
              </a:rPr>
              <a:pPr eaLnBrk="0" hangingPunct="0">
                <a:defRPr/>
              </a:pPr>
              <a:t>‹#›</a:t>
            </a:fld>
            <a:endParaRPr lang="en-US" sz="800">
              <a:solidFill>
                <a:schemeClr val="accent2"/>
              </a:solidFill>
              <a:latin typeface="Arial" charset="0"/>
              <a:cs typeface="+mn-cs"/>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cs typeface="+mn-cs"/>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latin typeface="Arial" charset="0"/>
              <a:cs typeface="+mn-cs"/>
            </a:endParaRP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50" r:id="rId1"/>
    <p:sldLayoutId id="2147484038" r:id="rId2"/>
    <p:sldLayoutId id="2147484039" r:id="rId3"/>
    <p:sldLayoutId id="2147484040" r:id="rId4"/>
    <p:sldLayoutId id="2147484041" r:id="rId5"/>
    <p:sldLayoutId id="2147484042" r:id="rId6"/>
    <p:sldLayoutId id="2147484043" r:id="rId7"/>
    <p:sldLayoutId id="2147484044" r:id="rId8"/>
    <p:sldLayoutId id="2147484045" r:id="rId9"/>
    <p:sldLayoutId id="2147484046" r:id="rId10"/>
    <p:sldLayoutId id="2147484047" r:id="rId11"/>
    <p:sldLayoutId id="2147484049"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pPr/>
              <a:t>1/6/2011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4051" r:id="rId1"/>
    <p:sldLayoutId id="2147484052" r:id="rId2"/>
    <p:sldLayoutId id="2147484053" r:id="rId3"/>
    <p:sldLayoutId id="2147484054" r:id="rId4"/>
    <p:sldLayoutId id="2147484055" r:id="rId5"/>
    <p:sldLayoutId id="2147484056" r:id="rId6"/>
    <p:sldLayoutId id="2147484057" r:id="rId7"/>
    <p:sldLayoutId id="2147484058" r:id="rId8"/>
    <p:sldLayoutId id="2147484059" r:id="rId9"/>
    <p:sldLayoutId id="2147484060" r:id="rId10"/>
    <p:sldLayoutId id="2147484061"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Video/Underpants%20gnomes.flv"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hyperlink" Target="http://www.renttherunway.com/"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1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7.xml"/><Relationship Id="rId1" Type="http://schemas.openxmlformats.org/officeDocument/2006/relationships/slideLayout" Target="../slideLayouts/slideLayout1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19.xml"/><Relationship Id="rId4" Type="http://schemas.openxmlformats.org/officeDocument/2006/relationships/hyperlink" Target="http://www.michelin.com/corporate/EN/group/michelin-worldwide/locations"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Microsoft_Office_Word_97_-_2003_Document1.doc"/></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2.xml"/><Relationship Id="rId1" Type="http://schemas.openxmlformats.org/officeDocument/2006/relationships/slideLayout" Target="../slideLayouts/slideLayout18.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hyperlink" Target="http://www.vstore.com/cgi-bin/pagegen/vstoregifts/ordergifts/page.html?mode=itempage&amp;file=/page/itempagev4/itempage.spl&amp;prodID=1107295" TargetMode="External"/><Relationship Id="rId7" Type="http://schemas.openxmlformats.org/officeDocument/2006/relationships/image" Target="../media/image14.jpe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hyperlink" Target="http://www.2000watches.com/watches/Html/Images/swiss%20army/25249.jpg" TargetMode="External"/><Relationship Id="rId5" Type="http://schemas.openxmlformats.org/officeDocument/2006/relationships/image" Target="../media/image13.jpeg"/><Relationship Id="rId4" Type="http://schemas.openxmlformats.org/officeDocument/2006/relationships/image" Target="../media/image12.jpeg"/></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9.xml"/><Relationship Id="rId1" Type="http://schemas.openxmlformats.org/officeDocument/2006/relationships/slideLayout" Target="../slideLayouts/slideLayout18.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33.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33.xml"/><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www.myspace.com/video/vid/33401290#pm_cmp=vid_OEV_P_P"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vanmieghem.us/"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Operations Strategy</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r>
              <a:rPr lang="en-US" b="1" cap="small" dirty="0" smtClean="0">
                <a:solidFill>
                  <a:schemeClr val="bg1"/>
                </a:solidFill>
              </a:rPr>
              <a:t>2011</a:t>
            </a:r>
          </a:p>
          <a:p>
            <a:pPr>
              <a:defRPr/>
            </a:pPr>
            <a:endParaRPr lang="en-US"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26627"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pic>
        <p:nvPicPr>
          <p:cNvPr id="19462" name="Picture 6" descr="image.png">
            <a:hlinkClick r:id="rId3" action="ppaction://hlinkfile"/>
          </p:cNvPr>
          <p:cNvPicPr>
            <a:picLocks noChangeAspect="1"/>
          </p:cNvPicPr>
          <p:nvPr/>
        </p:nvPicPr>
        <p:blipFill>
          <a:blip r:embed="rId4" cstate="print"/>
          <a:srcRect/>
          <a:stretch>
            <a:fillRect/>
          </a:stretch>
        </p:blipFill>
        <p:spPr bwMode="auto">
          <a:xfrm>
            <a:off x="0" y="3970736"/>
            <a:ext cx="3818965" cy="2887264"/>
          </a:xfrm>
          <a:prstGeom prst="rect">
            <a:avLst/>
          </a:prstGeom>
          <a:noFill/>
          <a:ln w="12700">
            <a:noFill/>
            <a:miter lim="0"/>
            <a:headEnd/>
            <a:tailEnd/>
          </a:ln>
        </p:spPr>
      </p:pic>
      <p:sp>
        <p:nvSpPr>
          <p:cNvPr id="26629" name="Rectangle 7"/>
          <p:cNvSpPr>
            <a:spLocks noGrp="1" noChangeArrowheads="1"/>
          </p:cNvSpPr>
          <p:nvPr>
            <p:ph type="title"/>
          </p:nvPr>
        </p:nvSpPr>
        <p:spPr/>
        <p:txBody>
          <a:bodyPr lIns="88896" tIns="50798" rIns="88896" bIns="50798"/>
          <a:lstStyle/>
          <a:p>
            <a:pPr defTabSz="912813"/>
            <a:r>
              <a:rPr lang="en-US" sz="2700" smtClean="0">
                <a:solidFill>
                  <a:srgbClr val="3333CC"/>
                </a:solidFill>
                <a:latin typeface="Optima" charset="0"/>
                <a:ea typeface="Optima" charset="0"/>
                <a:cs typeface="Optima" charset="0"/>
                <a:sym typeface="Optima" charset="0"/>
              </a:rPr>
              <a:t>What is operations management? (Redux?)</a:t>
            </a:r>
            <a:endParaRPr lang="en-US" smtClean="0"/>
          </a:p>
        </p:txBody>
      </p:sp>
      <p:sp>
        <p:nvSpPr>
          <p:cNvPr id="19464" name="Rectangle 8"/>
          <p:cNvSpPr>
            <a:spLocks noGrp="1" noChangeArrowheads="1"/>
          </p:cNvSpPr>
          <p:nvPr>
            <p:ph type="body" idx="1"/>
          </p:nvPr>
        </p:nvSpPr>
        <p:spPr>
          <a:xfrm>
            <a:off x="4356847" y="1667716"/>
            <a:ext cx="4343400" cy="4524375"/>
          </a:xfrm>
        </p:spPr>
        <p:txBody>
          <a:bodyPr lIns="88896" tIns="50798" rIns="88896" bIns="50798"/>
          <a:lstStyle/>
          <a:p>
            <a:pPr marL="468313" indent="-468313" defTabSz="912813">
              <a:spcBef>
                <a:spcPts val="275"/>
              </a:spcBef>
              <a:buSzTx/>
              <a:buFont typeface="Wingdings" pitchFamily="2" charset="2"/>
              <a:buNone/>
            </a:pPr>
            <a:r>
              <a:rPr lang="en-US" sz="2700" dirty="0" smtClean="0">
                <a:latin typeface="Optima" charset="0"/>
                <a:ea typeface="Optima" charset="0"/>
                <a:cs typeface="Optima" charset="0"/>
                <a:sym typeface="Optima" charset="0"/>
              </a:rPr>
              <a:t>	The Underpants Gnomes have a three-phase business plan:</a:t>
            </a:r>
          </a:p>
          <a:p>
            <a:pPr marL="468313" indent="-468313" defTabSz="912813">
              <a:spcBef>
                <a:spcPts val="275"/>
              </a:spcBef>
              <a:buClr>
                <a:srgbClr val="000000"/>
              </a:buClr>
              <a:buFontTx/>
              <a:buAutoNum type="arabicPeriod"/>
            </a:pPr>
            <a:r>
              <a:rPr lang="en-US" sz="2700" dirty="0" smtClean="0">
                <a:latin typeface="Optima" charset="0"/>
                <a:ea typeface="Optima" charset="0"/>
                <a:cs typeface="Optima" charset="0"/>
                <a:sym typeface="Optima" charset="0"/>
              </a:rPr>
              <a:t>Collect underpants</a:t>
            </a:r>
          </a:p>
          <a:p>
            <a:pPr marL="468313" indent="-468313" defTabSz="912813">
              <a:spcBef>
                <a:spcPts val="275"/>
              </a:spcBef>
              <a:buClr>
                <a:srgbClr val="000000"/>
              </a:buClr>
              <a:buFontTx/>
              <a:buAutoNum type="arabicPeriod"/>
            </a:pPr>
            <a:r>
              <a:rPr lang="en-US" sz="2700" dirty="0" smtClean="0">
                <a:latin typeface="Optima" charset="0"/>
                <a:ea typeface="Optima" charset="0"/>
                <a:cs typeface="Optima" charset="0"/>
                <a:sym typeface="Optima" charset="0"/>
              </a:rPr>
              <a:t> ?</a:t>
            </a:r>
          </a:p>
          <a:p>
            <a:pPr marL="468313" indent="-468313" defTabSz="912813">
              <a:spcBef>
                <a:spcPts val="275"/>
              </a:spcBef>
              <a:buClr>
                <a:srgbClr val="000000"/>
              </a:buClr>
              <a:buFontTx/>
              <a:buAutoNum type="arabicPeriod"/>
            </a:pPr>
            <a:r>
              <a:rPr lang="en-US" sz="2700" dirty="0" smtClean="0">
                <a:latin typeface="Optima" charset="0"/>
                <a:ea typeface="Optima" charset="0"/>
                <a:cs typeface="Optima" charset="0"/>
                <a:sym typeface="Optima" charset="0"/>
              </a:rPr>
              <a:t>Profit </a:t>
            </a:r>
            <a:endParaRPr lang="en-US" dirty="0" smtClean="0"/>
          </a:p>
        </p:txBody>
      </p:sp>
      <p:pic>
        <p:nvPicPr>
          <p:cNvPr id="19465" name="Picture 9" descr="image.png">
            <a:hlinkClick r:id="rId3" action="ppaction://hlinkfile"/>
          </p:cNvPr>
          <p:cNvPicPr>
            <a:picLocks noChangeAspect="1"/>
          </p:cNvPicPr>
          <p:nvPr/>
        </p:nvPicPr>
        <p:blipFill>
          <a:blip r:embed="rId5" cstate="print"/>
          <a:srcRect/>
          <a:stretch>
            <a:fillRect/>
          </a:stretch>
        </p:blipFill>
        <p:spPr bwMode="auto">
          <a:xfrm>
            <a:off x="0" y="1058955"/>
            <a:ext cx="3808413" cy="2857500"/>
          </a:xfrm>
          <a:prstGeom prst="rect">
            <a:avLst/>
          </a:prstGeom>
          <a:noFill/>
          <a:ln w="12700">
            <a:noFill/>
            <a:miter lim="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310144" presetClass="entr" presetSubtype="55292496" fill="hold" nodeType="clickEffect">
                                  <p:stCondLst>
                                    <p:cond delay="0"/>
                                  </p:stCondLst>
                                  <p:childTnLst>
                                    <p:set>
                                      <p:cBhvr>
                                        <p:cTn id="6" dur="1" fill="hold">
                                          <p:stCondLst>
                                            <p:cond delay="499"/>
                                          </p:stCondLst>
                                        </p:cTn>
                                        <p:tgtEl>
                                          <p:spTgt spid="194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0310144" presetClass="entr" presetSubtype="55271080" fill="hold" grpId="0" nodeType="clickEffect">
                                  <p:stCondLst>
                                    <p:cond delay="0"/>
                                  </p:stCondLst>
                                  <p:childTnLst>
                                    <p:set>
                                      <p:cBhvr>
                                        <p:cTn id="10" dur="1" fill="hold">
                                          <p:stCondLst>
                                            <p:cond delay="499"/>
                                          </p:stCondLst>
                                        </p:cTn>
                                        <p:tgtEl>
                                          <p:spTgt spid="1946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0310144" presetClass="entr" presetSubtype="55271080" fill="hold" grpId="0" nodeType="clickEffect">
                                  <p:stCondLst>
                                    <p:cond delay="0"/>
                                  </p:stCondLst>
                                  <p:childTnLst>
                                    <p:set>
                                      <p:cBhvr>
                                        <p:cTn id="14" dur="1" fill="hold">
                                          <p:stCondLst>
                                            <p:cond delay="499"/>
                                          </p:stCondLst>
                                        </p:cTn>
                                        <p:tgtEl>
                                          <p:spTgt spid="1946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50310144" presetClass="entr" presetSubtype="55271080" fill="hold" grpId="0" nodeType="clickEffect">
                                  <p:stCondLst>
                                    <p:cond delay="0"/>
                                  </p:stCondLst>
                                  <p:childTnLst>
                                    <p:set>
                                      <p:cBhvr>
                                        <p:cTn id="18" dur="1" fill="hold">
                                          <p:stCondLst>
                                            <p:cond delay="499"/>
                                          </p:stCondLst>
                                        </p:cTn>
                                        <p:tgtEl>
                                          <p:spTgt spid="1946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0310144" presetClass="entr" presetSubtype="55271080" fill="hold" grpId="0" nodeType="clickEffect">
                                  <p:stCondLst>
                                    <p:cond delay="0"/>
                                  </p:stCondLst>
                                  <p:childTnLst>
                                    <p:set>
                                      <p:cBhvr>
                                        <p:cTn id="22" dur="1" fill="hold">
                                          <p:stCondLst>
                                            <p:cond delay="499"/>
                                          </p:stCondLst>
                                        </p:cTn>
                                        <p:tgtEl>
                                          <p:spTgt spid="1946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465"/>
                                        </p:tgtEl>
                                        <p:attrNameLst>
                                          <p:attrName>style.visibility</p:attrName>
                                        </p:attrNameLst>
                                      </p:cBhvr>
                                      <p:to>
                                        <p:strVal val="visible"/>
                                      </p:to>
                                    </p:set>
                                  </p:childTnLst>
                                </p:cTn>
                              </p:par>
                            </p:childTnLst>
                          </p:cTn>
                        </p:par>
                        <p:par>
                          <p:cTn id="27" fill="hold">
                            <p:stCondLst>
                              <p:cond delay="0"/>
                            </p:stCondLst>
                            <p:childTnLst>
                              <p:par>
                                <p:cTn id="28" presetID="50310144" presetClass="entr" presetSubtype="114368128" fill="hold" nodeType="afterEffect">
                                  <p:stCondLst>
                                    <p:cond delay="0"/>
                                  </p:stCondLst>
                                  <p:childTnLst>
                                    <p:set>
                                      <p:cBhvr>
                                        <p:cTn id="29" dur="1" fill="hold">
                                          <p:stCondLst>
                                            <p:cond delay="499"/>
                                          </p:stCondLst>
                                        </p:cTn>
                                        <p:tgtEl>
                                          <p:spTgt spid="194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4" grpId="0" uiExpand="1"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27651"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sp>
        <p:nvSpPr>
          <p:cNvPr id="20487" name="Rectangle 7"/>
          <p:cNvSpPr>
            <a:spLocks noGrp="1" noChangeArrowheads="1"/>
          </p:cNvSpPr>
          <p:nvPr>
            <p:ph type="body" idx="1"/>
          </p:nvPr>
        </p:nvSpPr>
        <p:spPr>
          <a:xfrm>
            <a:off x="455613" y="1114425"/>
            <a:ext cx="8228012" cy="5451475"/>
          </a:xfrm>
        </p:spPr>
        <p:txBody>
          <a:bodyPr lIns="88896" tIns="50798" rIns="88896" bIns="50798"/>
          <a:lstStyle/>
          <a:p>
            <a:pPr marL="457200" indent="-457200" defTabSz="912813">
              <a:spcBef>
                <a:spcPts val="275"/>
              </a:spcBef>
              <a:buClr>
                <a:srgbClr val="000000"/>
              </a:buClr>
            </a:pPr>
            <a:r>
              <a:rPr lang="en-US" dirty="0" smtClean="0">
                <a:latin typeface="Optima" charset="0"/>
                <a:ea typeface="Optima" charset="0"/>
                <a:cs typeface="Optima" charset="0"/>
                <a:sym typeface="Optima" charset="0"/>
              </a:rPr>
              <a:t>Rent the Runway gives users access to high fashion without any of the headaches. There’s no need to scour 20 different stores, worry about a piece selling out, or stress over when you’ll wear an investment dress again. </a:t>
            </a:r>
          </a:p>
          <a:p>
            <a:pPr marL="457200" indent="-457200" defTabSz="912813">
              <a:spcBef>
                <a:spcPts val="275"/>
              </a:spcBef>
              <a:buClr>
                <a:srgbClr val="000000"/>
              </a:buClr>
            </a:pPr>
            <a:r>
              <a:rPr lang="en-US" dirty="0" smtClean="0">
                <a:latin typeface="Optima" charset="0"/>
                <a:ea typeface="Optima" charset="0"/>
                <a:cs typeface="Optima" charset="0"/>
                <a:sym typeface="Optima" charset="0"/>
              </a:rPr>
              <a:t>We buy pieces directly from top designers and then offer rentals at just 10% of retail prices. </a:t>
            </a:r>
          </a:p>
          <a:p>
            <a:pPr marL="663575" lvl="1" indent="-342900" defTabSz="912813">
              <a:spcBef>
                <a:spcPts val="275"/>
              </a:spcBef>
              <a:buClr>
                <a:srgbClr val="000000"/>
              </a:buClr>
            </a:pPr>
            <a:r>
              <a:rPr lang="en-US" dirty="0" smtClean="0">
                <a:latin typeface="Optima" charset="0"/>
                <a:ea typeface="Optima" charset="0"/>
                <a:cs typeface="Optima" charset="0"/>
                <a:sym typeface="Optima" charset="0"/>
              </a:rPr>
              <a:t>Rentals run $50 to $200 for a four-night loan</a:t>
            </a:r>
          </a:p>
          <a:p>
            <a:pPr marL="663575" lvl="1" indent="-342900" defTabSz="912813">
              <a:spcBef>
                <a:spcPts val="275"/>
              </a:spcBef>
              <a:buClr>
                <a:srgbClr val="000000"/>
              </a:buClr>
            </a:pPr>
            <a:r>
              <a:rPr lang="en-US" dirty="0" smtClean="0"/>
              <a:t>you get a back-up size absolutely free so there’s no need to worry about fit</a:t>
            </a:r>
          </a:p>
          <a:p>
            <a:pPr marL="663575" lvl="1" indent="-342900" defTabSz="912813">
              <a:spcBef>
                <a:spcPts val="275"/>
              </a:spcBef>
              <a:buClr>
                <a:srgbClr val="000000"/>
              </a:buClr>
            </a:pPr>
            <a:r>
              <a:rPr lang="en-US" dirty="0" smtClean="0"/>
              <a:t>Returning your dress back to RTR is not only easy, it’s absolutely free!  Just drop your dress in our handy, pre-paid envelope</a:t>
            </a:r>
          </a:p>
        </p:txBody>
      </p:sp>
      <p:pic>
        <p:nvPicPr>
          <p:cNvPr id="22530" name="Picture 2" descr="Rent The Runway">
            <a:hlinkClick r:id="rId3"/>
          </p:cNvPr>
          <p:cNvPicPr>
            <a:picLocks noChangeAspect="1" noChangeArrowheads="1"/>
          </p:cNvPicPr>
          <p:nvPr/>
        </p:nvPicPr>
        <p:blipFill>
          <a:blip r:embed="rId4" cstate="print"/>
          <a:srcRect/>
          <a:stretch>
            <a:fillRect/>
          </a:stretch>
        </p:blipFill>
        <p:spPr bwMode="auto">
          <a:xfrm>
            <a:off x="-11766" y="0"/>
            <a:ext cx="6224071" cy="968189"/>
          </a:xfrm>
          <a:prstGeom prst="rect">
            <a:avLst/>
          </a:prstGeom>
          <a:noFill/>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185408" presetClass="entr" presetSubtype="55292072" fill="hold" grpId="0" nodeType="clickEffect">
                                  <p:stCondLst>
                                    <p:cond delay="0"/>
                                  </p:stCondLst>
                                  <p:childTnLst>
                                    <p:set>
                                      <p:cBhvr>
                                        <p:cTn id="6" dur="1" fill="hold">
                                          <p:stCondLst>
                                            <p:cond delay="499"/>
                                          </p:stCondLst>
                                        </p:cTn>
                                        <p:tgtEl>
                                          <p:spTgt spid="204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185408" presetClass="entr" presetSubtype="55292072" fill="hold" grpId="0" nodeType="clickEffect">
                                  <p:stCondLst>
                                    <p:cond delay="0"/>
                                  </p:stCondLst>
                                  <p:childTnLst>
                                    <p:set>
                                      <p:cBhvr>
                                        <p:cTn id="10" dur="1" fill="hold">
                                          <p:stCondLst>
                                            <p:cond delay="499"/>
                                          </p:stCondLst>
                                        </p:cTn>
                                        <p:tgtEl>
                                          <p:spTgt spid="20487">
                                            <p:txEl>
                                              <p:pRg st="1" end="1"/>
                                            </p:txEl>
                                          </p:spTgt>
                                        </p:tgtEl>
                                        <p:attrNameLst>
                                          <p:attrName>style.visibility</p:attrName>
                                        </p:attrNameLst>
                                      </p:cBhvr>
                                      <p:to>
                                        <p:strVal val="visible"/>
                                      </p:to>
                                    </p:set>
                                  </p:childTnLst>
                                </p:cTn>
                              </p:par>
                              <p:par>
                                <p:cTn id="11" presetID="55185408" presetClass="entr" presetSubtype="55292072" fill="hold" grpId="0" nodeType="withEffect">
                                  <p:stCondLst>
                                    <p:cond delay="0"/>
                                  </p:stCondLst>
                                  <p:childTnLst>
                                    <p:set>
                                      <p:cBhvr>
                                        <p:cTn id="12" dur="1" fill="hold">
                                          <p:stCondLst>
                                            <p:cond delay="499"/>
                                          </p:stCondLst>
                                        </p:cTn>
                                        <p:tgtEl>
                                          <p:spTgt spid="20487">
                                            <p:txEl>
                                              <p:pRg st="2" end="2"/>
                                            </p:txEl>
                                          </p:spTgt>
                                        </p:tgtEl>
                                        <p:attrNameLst>
                                          <p:attrName>style.visibility</p:attrName>
                                        </p:attrNameLst>
                                      </p:cBhvr>
                                      <p:to>
                                        <p:strVal val="visible"/>
                                      </p:to>
                                    </p:set>
                                  </p:childTnLst>
                                </p:cTn>
                              </p:par>
                              <p:par>
                                <p:cTn id="13" presetID="55185408" presetClass="entr" presetSubtype="55292072" fill="hold" grpId="0" nodeType="withEffect">
                                  <p:stCondLst>
                                    <p:cond delay="0"/>
                                  </p:stCondLst>
                                  <p:childTnLst>
                                    <p:set>
                                      <p:cBhvr>
                                        <p:cTn id="14" dur="1" fill="hold">
                                          <p:stCondLst>
                                            <p:cond delay="499"/>
                                          </p:stCondLst>
                                        </p:cTn>
                                        <p:tgtEl>
                                          <p:spTgt spid="20487">
                                            <p:txEl>
                                              <p:pRg st="3" end="3"/>
                                            </p:txEl>
                                          </p:spTgt>
                                        </p:tgtEl>
                                        <p:attrNameLst>
                                          <p:attrName>style.visibility</p:attrName>
                                        </p:attrNameLst>
                                      </p:cBhvr>
                                      <p:to>
                                        <p:strVal val="visible"/>
                                      </p:to>
                                    </p:set>
                                  </p:childTnLst>
                                </p:cTn>
                              </p:par>
                              <p:par>
                                <p:cTn id="15" presetID="55185408" presetClass="entr" presetSubtype="55292072" fill="hold" grpId="0" nodeType="withEffect">
                                  <p:stCondLst>
                                    <p:cond delay="0"/>
                                  </p:stCondLst>
                                  <p:childTnLst>
                                    <p:set>
                                      <p:cBhvr>
                                        <p:cTn id="16" dur="1" fill="hold">
                                          <p:stCondLst>
                                            <p:cond delay="499"/>
                                          </p:stCondLst>
                                        </p:cTn>
                                        <p:tgtEl>
                                          <p:spTgt spid="2048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7"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28675"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sp>
        <p:nvSpPr>
          <p:cNvPr id="22534" name="Rectangle 6"/>
          <p:cNvSpPr>
            <a:spLocks noGrp="1" noChangeArrowheads="1"/>
          </p:cNvSpPr>
          <p:nvPr>
            <p:ph type="body" idx="1"/>
          </p:nvPr>
        </p:nvSpPr>
        <p:spPr>
          <a:xfrm>
            <a:off x="455613" y="1114425"/>
            <a:ext cx="8228012" cy="5451475"/>
          </a:xfrm>
        </p:spPr>
        <p:txBody>
          <a:bodyPr lIns="88896" tIns="50798" rIns="88896" bIns="50798"/>
          <a:lstStyle/>
          <a:p>
            <a:pPr marL="479425" indent="-479425" defTabSz="912813">
              <a:lnSpc>
                <a:spcPct val="80000"/>
              </a:lnSpc>
              <a:spcBef>
                <a:spcPts val="275"/>
              </a:spcBef>
              <a:buClr>
                <a:srgbClr val="000000"/>
              </a:buClr>
            </a:pPr>
            <a:r>
              <a:rPr lang="en-US" sz="2700" smtClean="0">
                <a:latin typeface="Optima" charset="0"/>
                <a:ea typeface="Optima" charset="0"/>
                <a:cs typeface="Optima" charset="0"/>
                <a:sym typeface="Optima" charset="0"/>
              </a:rPr>
              <a:t>Started with 160 styles.</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Need multiple sizes.</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Sending two dresses with each request.</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Styles don’t stay in fashion forever.</a:t>
            </a:r>
          </a:p>
          <a:p>
            <a:pPr marL="479425" indent="-479425" defTabSz="912813">
              <a:lnSpc>
                <a:spcPct val="80000"/>
              </a:lnSpc>
              <a:spcBef>
                <a:spcPts val="275"/>
              </a:spcBef>
              <a:buClr>
                <a:srgbClr val="000000"/>
              </a:buClr>
            </a:pPr>
            <a:r>
              <a:rPr lang="en-US" sz="2700" smtClean="0">
                <a:latin typeface="Optima" charset="0"/>
                <a:ea typeface="Optima" charset="0"/>
                <a:cs typeface="Optima" charset="0"/>
                <a:sym typeface="Optima" charset="0"/>
              </a:rPr>
              <a:t>Need to pay for shipping, inspection, dry cleaning…</a:t>
            </a:r>
          </a:p>
          <a:p>
            <a:pPr marL="479425" indent="-479425" defTabSz="912813">
              <a:lnSpc>
                <a:spcPct val="80000"/>
              </a:lnSpc>
              <a:spcBef>
                <a:spcPts val="275"/>
              </a:spcBef>
              <a:buClr>
                <a:srgbClr val="000000"/>
              </a:buClr>
            </a:pPr>
            <a:r>
              <a:rPr lang="en-US" sz="2700" smtClean="0">
                <a:latin typeface="Optima" charset="0"/>
                <a:ea typeface="Optima" charset="0"/>
                <a:cs typeface="Optima" charset="0"/>
                <a:sym typeface="Optima" charset="0"/>
              </a:rPr>
              <a:t>Demand will spike on weekends.</a:t>
            </a:r>
          </a:p>
          <a:p>
            <a:pPr marL="479425" indent="-479425" defTabSz="912813">
              <a:lnSpc>
                <a:spcPct val="80000"/>
              </a:lnSpc>
              <a:spcBef>
                <a:spcPts val="275"/>
              </a:spcBef>
              <a:buClr>
                <a:srgbClr val="000000"/>
              </a:buClr>
            </a:pPr>
            <a:r>
              <a:rPr lang="en-US" sz="2700" smtClean="0">
                <a:latin typeface="Optima" charset="0"/>
                <a:ea typeface="Optima" charset="0"/>
                <a:cs typeface="Optima" charset="0"/>
                <a:sym typeface="Optima" charset="0"/>
              </a:rPr>
              <a:t>Suppose a dress with a $1,000 list price is bought for $500.</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Need two for one rental.</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Get $100 per rental.</a:t>
            </a:r>
          </a:p>
          <a:p>
            <a:pPr marL="701675" lvl="1" indent="-379413" defTabSz="912813">
              <a:lnSpc>
                <a:spcPct val="80000"/>
              </a:lnSpc>
              <a:spcBef>
                <a:spcPts val="275"/>
              </a:spcBef>
              <a:buClr>
                <a:srgbClr val="000000"/>
              </a:buClr>
            </a:pPr>
            <a:r>
              <a:rPr lang="en-US" sz="2400" smtClean="0">
                <a:latin typeface="Optima" charset="0"/>
                <a:ea typeface="Optima" charset="0"/>
                <a:cs typeface="Optima" charset="0"/>
                <a:sym typeface="Optima" charset="0"/>
              </a:rPr>
              <a:t>Ten rentals pays for dresses but not shipping etc.</a:t>
            </a:r>
            <a:endParaRPr lang="en-US" smtClean="0"/>
          </a:p>
        </p:txBody>
      </p:sp>
      <p:grpSp>
        <p:nvGrpSpPr>
          <p:cNvPr id="2" name="Group 7"/>
          <p:cNvGrpSpPr>
            <a:grpSpLocks/>
          </p:cNvGrpSpPr>
          <p:nvPr/>
        </p:nvGrpSpPr>
        <p:grpSpPr bwMode="auto">
          <a:xfrm>
            <a:off x="3849688" y="1979613"/>
            <a:ext cx="4837112" cy="2849562"/>
            <a:chOff x="30" y="0"/>
            <a:chExt cx="542" cy="320"/>
          </a:xfrm>
        </p:grpSpPr>
        <p:sp>
          <p:nvSpPr>
            <p:cNvPr id="28680" name="Rectangle 8"/>
            <p:cNvSpPr>
              <a:spLocks/>
            </p:cNvSpPr>
            <p:nvPr/>
          </p:nvSpPr>
          <p:spPr bwMode="auto">
            <a:xfrm>
              <a:off x="30" y="81"/>
              <a:ext cx="137" cy="152"/>
            </a:xfrm>
            <a:prstGeom prst="rect">
              <a:avLst/>
            </a:prstGeom>
            <a:noFill/>
            <a:ln w="12700">
              <a:noFill/>
              <a:miter lim="0"/>
              <a:headEnd/>
              <a:tailEnd/>
            </a:ln>
          </p:spPr>
          <p:txBody>
            <a:bodyPr lIns="126435" tIns="72248" rIns="126435" bIns="72248"/>
            <a:lstStyle/>
            <a:p>
              <a:pPr defTabSz="912813">
                <a:spcBef>
                  <a:spcPts val="700"/>
                </a:spcBef>
              </a:pPr>
              <a:r>
                <a:rPr lang="en-US" sz="8800">
                  <a:solidFill>
                    <a:srgbClr val="FFB829"/>
                  </a:solidFill>
                  <a:latin typeface="Times New Roman" pitchFamily="18" charset="0"/>
                  <a:cs typeface="Times New Roman" pitchFamily="18" charset="0"/>
                  <a:sym typeface="Times New Roman" pitchFamily="18" charset="0"/>
                </a:rPr>
                <a:t>=</a:t>
              </a:r>
              <a:endParaRPr lang="en-US"/>
            </a:p>
          </p:txBody>
        </p:sp>
        <p:pic>
          <p:nvPicPr>
            <p:cNvPr id="28681" name="Picture 9" descr="image.png"/>
            <p:cNvPicPr>
              <a:picLocks noChangeAspect="1"/>
            </p:cNvPicPr>
            <p:nvPr/>
          </p:nvPicPr>
          <p:blipFill>
            <a:blip r:embed="rId3" cstate="print"/>
            <a:srcRect/>
            <a:stretch>
              <a:fillRect/>
            </a:stretch>
          </p:blipFill>
          <p:spPr bwMode="auto">
            <a:xfrm>
              <a:off x="145" y="0"/>
              <a:ext cx="427" cy="320"/>
            </a:xfrm>
            <a:prstGeom prst="rect">
              <a:avLst/>
            </a:prstGeom>
            <a:noFill/>
            <a:ln w="12700">
              <a:noFill/>
              <a:miter lim="0"/>
              <a:headEnd/>
              <a:tailEnd/>
            </a:ln>
          </p:spPr>
        </p:pic>
      </p:grpSp>
      <p:sp>
        <p:nvSpPr>
          <p:cNvPr id="28678" name="Rectangle 10"/>
          <p:cNvSpPr>
            <a:spLocks noGrp="1" noChangeArrowheads="1"/>
          </p:cNvSpPr>
          <p:nvPr>
            <p:ph type="title"/>
          </p:nvPr>
        </p:nvSpPr>
        <p:spPr/>
        <p:txBody>
          <a:bodyPr lIns="88896" tIns="50798" rIns="88896" bIns="50798"/>
          <a:lstStyle/>
          <a:p>
            <a:pPr defTabSz="912813"/>
            <a:r>
              <a:rPr lang="en-US" sz="2700" smtClean="0">
                <a:solidFill>
                  <a:srgbClr val="3333CC"/>
                </a:solidFill>
                <a:latin typeface="Optima" charset="0"/>
                <a:ea typeface="Optima" charset="0"/>
                <a:cs typeface="Optima" charset="0"/>
                <a:sym typeface="Optima" charset="0"/>
              </a:rPr>
              <a:t>Will it work?</a:t>
            </a:r>
            <a:endParaRPr lang="en-US" smtClean="0"/>
          </a:p>
        </p:txBody>
      </p:sp>
      <p:pic>
        <p:nvPicPr>
          <p:cNvPr id="22539" name="Picture 11" descr="image.png"/>
          <p:cNvPicPr>
            <a:picLocks noChangeAspect="1"/>
          </p:cNvPicPr>
          <p:nvPr/>
        </p:nvPicPr>
        <p:blipFill>
          <a:blip r:embed="rId4" cstate="print"/>
          <a:srcRect/>
          <a:stretch>
            <a:fillRect/>
          </a:stretch>
        </p:blipFill>
        <p:spPr bwMode="auto">
          <a:xfrm>
            <a:off x="300038" y="1625600"/>
            <a:ext cx="3517900" cy="3670300"/>
          </a:xfrm>
          <a:prstGeom prst="rect">
            <a:avLst/>
          </a:prstGeom>
          <a:noFill/>
          <a:ln w="12700">
            <a:noFill/>
            <a:miter lim="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186176" presetClass="entr" presetSubtype="114260176" fill="hold" grpId="0" nodeType="clickEffect">
                                  <p:stCondLst>
                                    <p:cond delay="0"/>
                                  </p:stCondLst>
                                  <p:childTnLst>
                                    <p:set>
                                      <p:cBhvr>
                                        <p:cTn id="6" dur="1" fill="hold">
                                          <p:stCondLst>
                                            <p:cond delay="499"/>
                                          </p:stCondLst>
                                        </p:cTn>
                                        <p:tgtEl>
                                          <p:spTgt spid="22534">
                                            <p:txEl>
                                              <p:pRg st="0" end="0"/>
                                            </p:txEl>
                                          </p:spTgt>
                                        </p:tgtEl>
                                        <p:attrNameLst>
                                          <p:attrName>style.visibility</p:attrName>
                                        </p:attrNameLst>
                                      </p:cBhvr>
                                      <p:to>
                                        <p:strVal val="visible"/>
                                      </p:to>
                                    </p:set>
                                  </p:childTnLst>
                                </p:cTn>
                              </p:par>
                              <p:par>
                                <p:cTn id="7" presetID="55186176" presetClass="entr" presetSubtype="114260176" fill="hold" grpId="0" nodeType="withEffect">
                                  <p:stCondLst>
                                    <p:cond delay="0"/>
                                  </p:stCondLst>
                                  <p:childTnLst>
                                    <p:set>
                                      <p:cBhvr>
                                        <p:cTn id="8" dur="1" fill="hold">
                                          <p:stCondLst>
                                            <p:cond delay="499"/>
                                          </p:stCondLst>
                                        </p:cTn>
                                        <p:tgtEl>
                                          <p:spTgt spid="22534">
                                            <p:txEl>
                                              <p:pRg st="1" end="1"/>
                                            </p:txEl>
                                          </p:spTgt>
                                        </p:tgtEl>
                                        <p:attrNameLst>
                                          <p:attrName>style.visibility</p:attrName>
                                        </p:attrNameLst>
                                      </p:cBhvr>
                                      <p:to>
                                        <p:strVal val="visible"/>
                                      </p:to>
                                    </p:set>
                                  </p:childTnLst>
                                </p:cTn>
                              </p:par>
                              <p:par>
                                <p:cTn id="9" presetID="55186176" presetClass="entr" presetSubtype="114260176" fill="hold" grpId="0" nodeType="withEffect">
                                  <p:stCondLst>
                                    <p:cond delay="0"/>
                                  </p:stCondLst>
                                  <p:childTnLst>
                                    <p:set>
                                      <p:cBhvr>
                                        <p:cTn id="10" dur="1" fill="hold">
                                          <p:stCondLst>
                                            <p:cond delay="499"/>
                                          </p:stCondLst>
                                        </p:cTn>
                                        <p:tgtEl>
                                          <p:spTgt spid="22534">
                                            <p:txEl>
                                              <p:pRg st="2" end="2"/>
                                            </p:txEl>
                                          </p:spTgt>
                                        </p:tgtEl>
                                        <p:attrNameLst>
                                          <p:attrName>style.visibility</p:attrName>
                                        </p:attrNameLst>
                                      </p:cBhvr>
                                      <p:to>
                                        <p:strVal val="visible"/>
                                      </p:to>
                                    </p:set>
                                  </p:childTnLst>
                                </p:cTn>
                              </p:par>
                              <p:par>
                                <p:cTn id="11" presetID="55186176" presetClass="entr" presetSubtype="114260176" fill="hold" grpId="0" nodeType="withEffect">
                                  <p:stCondLst>
                                    <p:cond delay="0"/>
                                  </p:stCondLst>
                                  <p:childTnLst>
                                    <p:set>
                                      <p:cBhvr>
                                        <p:cTn id="12" dur="1" fill="hold">
                                          <p:stCondLst>
                                            <p:cond delay="499"/>
                                          </p:stCondLst>
                                        </p:cTn>
                                        <p:tgtEl>
                                          <p:spTgt spid="22534">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55186176" presetClass="entr" presetSubtype="114260176" fill="hold" grpId="0" nodeType="clickEffect">
                                  <p:stCondLst>
                                    <p:cond delay="0"/>
                                  </p:stCondLst>
                                  <p:childTnLst>
                                    <p:set>
                                      <p:cBhvr>
                                        <p:cTn id="16" dur="1" fill="hold">
                                          <p:stCondLst>
                                            <p:cond delay="499"/>
                                          </p:stCondLst>
                                        </p:cTn>
                                        <p:tgtEl>
                                          <p:spTgt spid="22534">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55186176" presetClass="entr" presetSubtype="114260176" fill="hold" grpId="0" nodeType="clickEffect">
                                  <p:stCondLst>
                                    <p:cond delay="0"/>
                                  </p:stCondLst>
                                  <p:childTnLst>
                                    <p:set>
                                      <p:cBhvr>
                                        <p:cTn id="20" dur="1" fill="hold">
                                          <p:stCondLst>
                                            <p:cond delay="499"/>
                                          </p:stCondLst>
                                        </p:cTn>
                                        <p:tgtEl>
                                          <p:spTgt spid="22534">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55186176" presetClass="entr" presetSubtype="114260176" fill="hold" grpId="0" nodeType="clickEffect">
                                  <p:stCondLst>
                                    <p:cond delay="0"/>
                                  </p:stCondLst>
                                  <p:childTnLst>
                                    <p:set>
                                      <p:cBhvr>
                                        <p:cTn id="24" dur="1" fill="hold">
                                          <p:stCondLst>
                                            <p:cond delay="499"/>
                                          </p:stCondLst>
                                        </p:cTn>
                                        <p:tgtEl>
                                          <p:spTgt spid="22534">
                                            <p:txEl>
                                              <p:pRg st="6" end="6"/>
                                            </p:txEl>
                                          </p:spTgt>
                                        </p:tgtEl>
                                        <p:attrNameLst>
                                          <p:attrName>style.visibility</p:attrName>
                                        </p:attrNameLst>
                                      </p:cBhvr>
                                      <p:to>
                                        <p:strVal val="visible"/>
                                      </p:to>
                                    </p:set>
                                  </p:childTnLst>
                                </p:cTn>
                              </p:par>
                              <p:par>
                                <p:cTn id="25" presetID="55186176" presetClass="entr" presetSubtype="114260176" fill="hold" grpId="0" nodeType="withEffect">
                                  <p:stCondLst>
                                    <p:cond delay="0"/>
                                  </p:stCondLst>
                                  <p:childTnLst>
                                    <p:set>
                                      <p:cBhvr>
                                        <p:cTn id="26" dur="1" fill="hold">
                                          <p:stCondLst>
                                            <p:cond delay="499"/>
                                          </p:stCondLst>
                                        </p:cTn>
                                        <p:tgtEl>
                                          <p:spTgt spid="22534">
                                            <p:txEl>
                                              <p:pRg st="7" end="7"/>
                                            </p:txEl>
                                          </p:spTgt>
                                        </p:tgtEl>
                                        <p:attrNameLst>
                                          <p:attrName>style.visibility</p:attrName>
                                        </p:attrNameLst>
                                      </p:cBhvr>
                                      <p:to>
                                        <p:strVal val="visible"/>
                                      </p:to>
                                    </p:set>
                                  </p:childTnLst>
                                </p:cTn>
                              </p:par>
                              <p:par>
                                <p:cTn id="27" presetID="55186176" presetClass="entr" presetSubtype="114260176" fill="hold" grpId="0" nodeType="withEffect">
                                  <p:stCondLst>
                                    <p:cond delay="0"/>
                                  </p:stCondLst>
                                  <p:childTnLst>
                                    <p:set>
                                      <p:cBhvr>
                                        <p:cTn id="28" dur="1" fill="hold">
                                          <p:stCondLst>
                                            <p:cond delay="499"/>
                                          </p:stCondLst>
                                        </p:cTn>
                                        <p:tgtEl>
                                          <p:spTgt spid="22534">
                                            <p:txEl>
                                              <p:pRg st="8" end="8"/>
                                            </p:txEl>
                                          </p:spTgt>
                                        </p:tgtEl>
                                        <p:attrNameLst>
                                          <p:attrName>style.visibility</p:attrName>
                                        </p:attrNameLst>
                                      </p:cBhvr>
                                      <p:to>
                                        <p:strVal val="visible"/>
                                      </p:to>
                                    </p:set>
                                  </p:childTnLst>
                                </p:cTn>
                              </p:par>
                              <p:par>
                                <p:cTn id="29" presetID="55186176" presetClass="entr" presetSubtype="114260176" fill="hold" grpId="0" nodeType="withEffect">
                                  <p:stCondLst>
                                    <p:cond delay="0"/>
                                  </p:stCondLst>
                                  <p:childTnLst>
                                    <p:set>
                                      <p:cBhvr>
                                        <p:cTn id="30" dur="1" fill="hold">
                                          <p:stCondLst>
                                            <p:cond delay="499"/>
                                          </p:stCondLst>
                                        </p:cTn>
                                        <p:tgtEl>
                                          <p:spTgt spid="22534">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55186176" presetClass="entr" presetSubtype="55269840" fill="hold" nodeType="clickEffect">
                                  <p:stCondLst>
                                    <p:cond delay="0"/>
                                  </p:stCondLst>
                                  <p:childTnLst>
                                    <p:set>
                                      <p:cBhvr>
                                        <p:cTn id="34" dur="1" fill="hold">
                                          <p:stCondLst>
                                            <p:cond delay="499"/>
                                          </p:stCondLst>
                                        </p:cTn>
                                        <p:tgtEl>
                                          <p:spTgt spid="2"/>
                                        </p:tgtEl>
                                        <p:attrNameLst>
                                          <p:attrName>style.visibility</p:attrName>
                                        </p:attrNameLst>
                                      </p:cBhvr>
                                      <p:to>
                                        <p:strVal val="visible"/>
                                      </p:to>
                                    </p:set>
                                  </p:childTnLst>
                                </p:cTn>
                              </p:par>
                            </p:childTnLst>
                          </p:cTn>
                        </p:par>
                        <p:par>
                          <p:cTn id="35" fill="hold">
                            <p:stCondLst>
                              <p:cond delay="500"/>
                            </p:stCondLst>
                            <p:childTnLst>
                              <p:par>
                                <p:cTn id="36" presetID="1" presetClass="entr" presetSubtype="0" fill="hold" nodeType="afterEffect">
                                  <p:stCondLst>
                                    <p:cond delay="0"/>
                                  </p:stCondLst>
                                  <p:childTnLst>
                                    <p:set>
                                      <p:cBhvr>
                                        <p:cTn id="37" dur="1" fill="hold">
                                          <p:stCondLst>
                                            <p:cond delay="499"/>
                                          </p:stCondLst>
                                        </p:cTn>
                                        <p:tgtEl>
                                          <p:spTgt spid="225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4"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Operations Management and Operations Strategy</a:t>
            </a:r>
          </a:p>
        </p:txBody>
      </p:sp>
      <p:sp>
        <p:nvSpPr>
          <p:cNvPr id="29699" name="Rectangle 3"/>
          <p:cNvSpPr>
            <a:spLocks noGrp="1" noChangeArrowheads="1"/>
          </p:cNvSpPr>
          <p:nvPr>
            <p:ph idx="1"/>
          </p:nvPr>
        </p:nvSpPr>
        <p:spPr>
          <a:xfrm>
            <a:off x="455613" y="1114425"/>
            <a:ext cx="8688387" cy="5286375"/>
          </a:xfrm>
        </p:spPr>
        <p:txBody>
          <a:bodyPr/>
          <a:lstStyle/>
          <a:p>
            <a:pPr eaLnBrk="1" hangingPunct="1"/>
            <a:r>
              <a:rPr lang="en-US" sz="2400" b="1" smtClean="0"/>
              <a:t>Operations management</a:t>
            </a:r>
            <a:r>
              <a:rPr lang="en-US" smtClean="0"/>
              <a:t> is</a:t>
            </a:r>
          </a:p>
          <a:p>
            <a:pPr lvl="1" eaLnBrk="1" hangingPunct="1"/>
            <a:r>
              <a:rPr lang="en-US" smtClean="0"/>
              <a:t>more about controlling, managing, and improving operational (daily) repetitive economic activities</a:t>
            </a:r>
          </a:p>
          <a:p>
            <a:pPr lvl="1" eaLnBrk="1" hangingPunct="1"/>
            <a:r>
              <a:rPr lang="en-US" smtClean="0"/>
              <a:t>often concerned with a individual process and given set of resources and products</a:t>
            </a:r>
          </a:p>
          <a:p>
            <a:pPr lvl="1" eaLnBrk="1" hangingPunct="1"/>
            <a:endParaRPr lang="en-US" smtClean="0"/>
          </a:p>
          <a:p>
            <a:pPr eaLnBrk="1" hangingPunct="1"/>
            <a:r>
              <a:rPr lang="en-US" sz="2400" b="1" smtClean="0"/>
              <a:t>Operations strategy</a:t>
            </a:r>
            <a:r>
              <a:rPr lang="en-US" smtClean="0"/>
              <a:t> is </a:t>
            </a:r>
          </a:p>
          <a:p>
            <a:pPr lvl="1" eaLnBrk="1" hangingPunct="1"/>
            <a:r>
              <a:rPr lang="en-US" smtClean="0"/>
              <a:t>about choosing the asset bundle &amp; processes and building future capabilities</a:t>
            </a:r>
          </a:p>
          <a:p>
            <a:pPr lvl="1" eaLnBrk="1" hangingPunct="1"/>
            <a:r>
              <a:rPr lang="en-US" smtClean="0"/>
              <a:t>less about one process, more about the collectivity</a:t>
            </a:r>
          </a:p>
          <a:p>
            <a:pPr lvl="1" eaLnBrk="1" hangingPunct="1"/>
            <a:r>
              <a:rPr lang="en-US" smtClean="0"/>
              <a:t>must specify all resources and processes in the value chain and plan for the future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93663"/>
            <a:ext cx="8229600" cy="911225"/>
          </a:xfrm>
        </p:spPr>
        <p:txBody>
          <a:bodyPr/>
          <a:lstStyle/>
          <a:p>
            <a:pPr algn="l"/>
            <a:r>
              <a:rPr lang="en-US" sz="2800" dirty="0" smtClean="0">
                <a:solidFill>
                  <a:schemeClr val="bg1"/>
                </a:solidFill>
              </a:rPr>
              <a:t>A definition of operations strategy</a:t>
            </a:r>
            <a:br>
              <a:rPr lang="en-US" sz="2800" dirty="0" smtClean="0">
                <a:solidFill>
                  <a:schemeClr val="bg1"/>
                </a:solidFill>
              </a:rPr>
            </a:br>
            <a:r>
              <a:rPr lang="en-US" sz="2800" dirty="0" smtClean="0">
                <a:solidFill>
                  <a:schemeClr val="bg1"/>
                </a:solidFill>
              </a:rPr>
              <a:t>	&amp; Principle of value maximization</a:t>
            </a:r>
          </a:p>
        </p:txBody>
      </p:sp>
      <p:graphicFrame>
        <p:nvGraphicFramePr>
          <p:cNvPr id="4"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uble Bracket 4"/>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7" name="Rectangle 6"/>
          <p:cNvSpPr/>
          <p:nvPr/>
        </p:nvSpPr>
        <p:spPr>
          <a:xfrm>
            <a:off x="755472" y="1364716"/>
            <a:ext cx="1001604" cy="3632983"/>
          </a:xfrm>
          <a:prstGeom prst="rect">
            <a:avLst/>
          </a:prstGeom>
          <a:noFill/>
        </p:spPr>
        <p:txBody>
          <a:bodyPr vert="wordArtVert" wrap="none" anchor="ctr"/>
          <a:lstStyle/>
          <a:p>
            <a:pPr algn="ct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alue</a:t>
            </a:r>
          </a:p>
        </p:txBody>
      </p:sp>
      <p:sp>
        <p:nvSpPr>
          <p:cNvPr id="10" name="Rectangle 9"/>
          <p:cNvSpPr/>
          <p:nvPr/>
        </p:nvSpPr>
        <p:spPr>
          <a:xfrm>
            <a:off x="5070389" y="1335190"/>
            <a:ext cx="1302980" cy="4154983"/>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ssets</a:t>
            </a:r>
          </a:p>
        </p:txBody>
      </p:sp>
      <p:sp>
        <p:nvSpPr>
          <p:cNvPr id="11" name="Rectangle 10"/>
          <p:cNvSpPr/>
          <p:nvPr/>
        </p:nvSpPr>
        <p:spPr>
          <a:xfrm>
            <a:off x="7433739" y="1353078"/>
            <a:ext cx="1177065" cy="4647426"/>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rocess</a:t>
            </a:r>
          </a:p>
        </p:txBody>
      </p:sp>
      <p:sp>
        <p:nvSpPr>
          <p:cNvPr id="12" name="Rectangle 11"/>
          <p:cNvSpPr/>
          <p:nvPr/>
        </p:nvSpPr>
        <p:spPr>
          <a:xfrm>
            <a:off x="2817360" y="1188182"/>
            <a:ext cx="1001604" cy="5130035"/>
          </a:xfrm>
          <a:prstGeom prst="rect">
            <a:avLst/>
          </a:prstGeom>
          <a:noFill/>
        </p:spPr>
        <p:txBody>
          <a:bodyPr vert="wordArtVert" anchor="ctr"/>
          <a:lstStyle/>
          <a:p>
            <a:pPr algn="ct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ompete</a:t>
            </a:r>
          </a:p>
        </p:txBody>
      </p:sp>
      <p:sp>
        <p:nvSpPr>
          <p:cNvPr id="14" name="Rectangle 13"/>
          <p:cNvSpPr/>
          <p:nvPr/>
        </p:nvSpPr>
        <p:spPr>
          <a:xfrm>
            <a:off x="3359411" y="5581037"/>
            <a:ext cx="1047082" cy="584775"/>
          </a:xfrm>
          <a:prstGeom prst="rect">
            <a:avLst/>
          </a:prstGeom>
        </p:spPr>
        <p:txBody>
          <a:bodyPr wrap="none">
            <a:spAutoFit/>
          </a:bodyPr>
          <a:lstStyle/>
          <a:p>
            <a:pPr defTabSz="457200" fontAlgn="auto">
              <a:spcBef>
                <a:spcPts val="0"/>
              </a:spcBef>
              <a:spcAft>
                <a:spcPts val="0"/>
              </a:spcAft>
              <a:defRPr/>
            </a:pPr>
            <a:r>
              <a:rPr lang="en-US" sz="3200" b="1" dirty="0" err="1">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ncies</a:t>
            </a:r>
            <a:endParaRPr lang="en-US" sz="3200" dirty="0">
              <a:solidFill>
                <a:prstClr val="black"/>
              </a:solidFill>
              <a:latin typeface="Calibri"/>
              <a:cs typeface="+mn-cs"/>
            </a:endParaRPr>
          </a:p>
        </p:txBody>
      </p:sp>
      <p:sp>
        <p:nvSpPr>
          <p:cNvPr id="13" name="Rectangle 23"/>
          <p:cNvSpPr txBox="1">
            <a:spLocks noChangeArrowheads="1"/>
          </p:cNvSpPr>
          <p:nvPr/>
        </p:nvSpPr>
        <p:spPr>
          <a:xfrm>
            <a:off x="455613" y="6197600"/>
            <a:ext cx="8229600" cy="788988"/>
          </a:xfrm>
          <a:prstGeom prst="rect">
            <a:avLst/>
          </a:prstGeom>
        </p:spPr>
        <p:txBody>
          <a:bodyPr/>
          <a:lstStyle/>
          <a:p>
            <a:pPr marL="342900" indent="-342900" defTabSz="457200" fontAlgn="auto">
              <a:spcBef>
                <a:spcPct val="20000"/>
              </a:spcBef>
              <a:spcAft>
                <a:spcPts val="0"/>
              </a:spcAft>
              <a:buClr>
                <a:srgbClr val="FF3300"/>
              </a:buClr>
              <a:buFont typeface="Wingdings" pitchFamily="2" charset="2"/>
              <a:buChar char="Ø"/>
              <a:defRPr/>
            </a:pPr>
            <a:r>
              <a:rPr lang="en-US" sz="1800" dirty="0">
                <a:solidFill>
                  <a:schemeClr val="bg1"/>
                </a:solidFill>
                <a:latin typeface="+mn-lt"/>
                <a:cs typeface="+mn-cs"/>
              </a:rPr>
              <a:t>Operations strategy is a plan for developing resources and configuring processes such that the resulting competencies maximize NPV</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191412" y="1304840"/>
          <a:ext cx="86868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640764" y="2505670"/>
            <a:ext cx="1788095" cy="923330"/>
          </a:xfrm>
          <a:prstGeom prst="rect">
            <a:avLst/>
          </a:prstGeom>
          <a:noFill/>
        </p:spPr>
        <p:txBody>
          <a:bodyPr wrap="none">
            <a:spAutoFit/>
          </a:bodyPr>
          <a:lstStyle/>
          <a:p>
            <a:pPr algn="ctr" defTabSz="457200" fontAlgn="auto">
              <a:spcBef>
                <a:spcPts val="0"/>
              </a:spcBef>
              <a:spcAft>
                <a:spcPts val="0"/>
              </a:spcAft>
              <a:defRPr/>
            </a:pPr>
            <a:r>
              <a:rPr lang="en-US" sz="5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Value</a:t>
            </a:r>
          </a:p>
        </p:txBody>
      </p:sp>
      <p:sp>
        <p:nvSpPr>
          <p:cNvPr id="6" name="Rectangle 5"/>
          <p:cNvSpPr/>
          <p:nvPr/>
        </p:nvSpPr>
        <p:spPr>
          <a:xfrm>
            <a:off x="1433124" y="5535934"/>
            <a:ext cx="2017011" cy="923330"/>
          </a:xfrm>
          <a:prstGeom prst="rect">
            <a:avLst/>
          </a:prstGeom>
          <a:noFill/>
        </p:spPr>
        <p:txBody>
          <a:bodyPr wrap="none">
            <a:spAutoFit/>
          </a:bodyPr>
          <a:lstStyle/>
          <a:p>
            <a:pPr algn="ctr" defTabSz="457200" fontAlgn="auto">
              <a:spcBef>
                <a:spcPts val="0"/>
              </a:spcBef>
              <a:spcAft>
                <a:spcPts val="0"/>
              </a:spcAft>
              <a:defRPr/>
            </a:pPr>
            <a:r>
              <a:rPr lang="en-US" sz="5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Assets</a:t>
            </a:r>
          </a:p>
        </p:txBody>
      </p:sp>
      <p:sp>
        <p:nvSpPr>
          <p:cNvPr id="7" name="Rectangle 6"/>
          <p:cNvSpPr/>
          <p:nvPr/>
        </p:nvSpPr>
        <p:spPr>
          <a:xfrm>
            <a:off x="5166230" y="5535934"/>
            <a:ext cx="2979001" cy="923330"/>
          </a:xfrm>
          <a:prstGeom prst="rect">
            <a:avLst/>
          </a:prstGeom>
          <a:noFill/>
        </p:spPr>
        <p:txBody>
          <a:bodyPr wrap="none">
            <a:spAutoFit/>
          </a:bodyPr>
          <a:lstStyle/>
          <a:p>
            <a:pPr algn="ctr" defTabSz="457200" fontAlgn="auto">
              <a:spcBef>
                <a:spcPts val="0"/>
              </a:spcBef>
              <a:spcAft>
                <a:spcPts val="0"/>
              </a:spcAft>
              <a:defRPr/>
            </a:pPr>
            <a:r>
              <a:rPr lang="en-US" sz="5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Processes</a:t>
            </a:r>
          </a:p>
        </p:txBody>
      </p:sp>
      <p:sp>
        <p:nvSpPr>
          <p:cNvPr id="8" name="Rectangle 7"/>
          <p:cNvSpPr/>
          <p:nvPr/>
        </p:nvSpPr>
        <p:spPr>
          <a:xfrm>
            <a:off x="2661119" y="3933740"/>
            <a:ext cx="3788417" cy="830997"/>
          </a:xfrm>
          <a:prstGeom prst="rect">
            <a:avLst/>
          </a:prstGeom>
          <a:noFill/>
        </p:spPr>
        <p:txBody>
          <a:bodyPr wrap="none">
            <a:spAutoFit/>
          </a:bodyPr>
          <a:lstStyle/>
          <a:p>
            <a:pPr algn="ctr" defTabSz="457200" fontAlgn="auto">
              <a:spcBef>
                <a:spcPts val="0"/>
              </a:spcBef>
              <a:spcAft>
                <a:spcPts val="0"/>
              </a:spcAft>
              <a:defRPr/>
            </a:pPr>
            <a:r>
              <a:rPr lang="en-US" sz="4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Competencies</a:t>
            </a:r>
          </a:p>
        </p:txBody>
      </p:sp>
      <p:sp>
        <p:nvSpPr>
          <p:cNvPr id="10" name="Curved Right Arrow 9"/>
          <p:cNvSpPr/>
          <p:nvPr/>
        </p:nvSpPr>
        <p:spPr>
          <a:xfrm rot="8382059">
            <a:off x="6862763" y="1222375"/>
            <a:ext cx="876300" cy="4573588"/>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11" name="Curved Right Arrow 10"/>
          <p:cNvSpPr/>
          <p:nvPr/>
        </p:nvSpPr>
        <p:spPr>
          <a:xfrm rot="2302157">
            <a:off x="1285875" y="1082675"/>
            <a:ext cx="874713" cy="4573588"/>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12" name="Rectangle 11"/>
          <p:cNvSpPr/>
          <p:nvPr/>
        </p:nvSpPr>
        <p:spPr>
          <a:xfrm rot="2863666">
            <a:off x="6737322" y="2561219"/>
            <a:ext cx="2716108" cy="769441"/>
          </a:xfrm>
          <a:prstGeom prst="rect">
            <a:avLst/>
          </a:prstGeom>
          <a:noFill/>
        </p:spPr>
        <p:txBody>
          <a:bodyPr wrap="none">
            <a:spAutoFit/>
          </a:bodyPr>
          <a:lstStyle/>
          <a:p>
            <a:pPr algn="ctr" defTabSz="457200" fontAlgn="auto">
              <a:spcBef>
                <a:spcPts val="0"/>
              </a:spcBef>
              <a:spcAft>
                <a:spcPts val="0"/>
              </a:spcAft>
              <a:defRPr/>
            </a:pPr>
            <a:r>
              <a:rPr lang="en-US" sz="4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Innovation</a:t>
            </a:r>
          </a:p>
        </p:txBody>
      </p:sp>
      <p:sp>
        <p:nvSpPr>
          <p:cNvPr id="13" name="Rectangle 12"/>
          <p:cNvSpPr/>
          <p:nvPr/>
        </p:nvSpPr>
        <p:spPr>
          <a:xfrm rot="18948115">
            <a:off x="-330525" y="2070738"/>
            <a:ext cx="3374316" cy="769441"/>
          </a:xfrm>
          <a:prstGeom prst="rect">
            <a:avLst/>
          </a:prstGeom>
          <a:noFill/>
        </p:spPr>
        <p:txBody>
          <a:bodyPr wrap="none">
            <a:spAutoFit/>
          </a:bodyPr>
          <a:lstStyle/>
          <a:p>
            <a:pPr algn="ctr" defTabSz="457200" fontAlgn="auto">
              <a:spcBef>
                <a:spcPts val="0"/>
              </a:spcBef>
              <a:spcAft>
                <a:spcPts val="0"/>
              </a:spcAft>
              <a:defRPr/>
            </a:pPr>
            <a:r>
              <a:rPr lang="en-US" sz="4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Improvement</a:t>
            </a:r>
          </a:p>
        </p:txBody>
      </p:sp>
      <p:sp>
        <p:nvSpPr>
          <p:cNvPr id="15" name="Title 1"/>
          <p:cNvSpPr txBox="1">
            <a:spLocks/>
          </p:cNvSpPr>
          <p:nvPr/>
        </p:nvSpPr>
        <p:spPr>
          <a:xfrm>
            <a:off x="457200" y="274638"/>
            <a:ext cx="8229600" cy="665162"/>
          </a:xfrm>
          <a:prstGeom prst="rect">
            <a:avLst/>
          </a:prstGeom>
        </p:spPr>
        <p:txBody>
          <a:bodyPr anchor="ctr"/>
          <a:lstStyle/>
          <a:p>
            <a:pPr defTabSz="457200" fontAlgn="auto">
              <a:spcAft>
                <a:spcPts val="0"/>
              </a:spcAft>
              <a:defRPr/>
            </a:pPr>
            <a:r>
              <a:rPr lang="en-US" sz="2800" dirty="0" smtClean="0">
                <a:solidFill>
                  <a:schemeClr val="bg1"/>
                </a:solidFill>
                <a:latin typeface="+mj-lt"/>
                <a:ea typeface="+mj-ea"/>
                <a:cs typeface="+mj-cs"/>
              </a:rPr>
              <a:t>VCAP Framework </a:t>
            </a:r>
            <a:r>
              <a:rPr lang="en-US" sz="2800" dirty="0">
                <a:solidFill>
                  <a:schemeClr val="bg1"/>
                </a:solidFill>
                <a:latin typeface="+mj-lt"/>
                <a:ea typeface="+mj-ea"/>
                <a:cs typeface="+mj-cs"/>
              </a:rPr>
              <a:t>of operations strategy</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Operations Strategy</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r>
              <a:rPr lang="en-US" b="1" cap="small" dirty="0" smtClean="0">
                <a:solidFill>
                  <a:schemeClr val="bg1"/>
                </a:solidFill>
              </a:rPr>
              <a:t>2011</a:t>
            </a:r>
          </a:p>
          <a:p>
            <a:pPr>
              <a:defRPr/>
            </a:pPr>
            <a:endParaRPr lang="en-US" dirty="0">
              <a:solidFill>
                <a:schemeClr val="bg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solidFill>
                  <a:schemeClr val="bg1"/>
                </a:solidFill>
              </a:rPr>
              <a:t>VCAP Framework and key decisions of operations strategy</a:t>
            </a:r>
          </a:p>
        </p:txBody>
      </p:sp>
      <p:graphicFrame>
        <p:nvGraphicFramePr>
          <p:cNvPr id="4" name="Content Placeholder 3"/>
          <p:cNvGraphicFramePr>
            <a:graphicFrameLocks noGrp="1"/>
          </p:cNvGraphicFramePr>
          <p:nvPr>
            <p:ph idx="4294967295"/>
          </p:nvPr>
        </p:nvGraphicFramePr>
        <p:xfrm>
          <a:off x="1754694" y="1384300"/>
          <a:ext cx="5592763" cy="3386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959104" y="1813301"/>
            <a:ext cx="1151416"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Value</a:t>
            </a:r>
          </a:p>
        </p:txBody>
      </p:sp>
      <p:sp>
        <p:nvSpPr>
          <p:cNvPr id="6" name="Rectangle 5"/>
          <p:cNvSpPr/>
          <p:nvPr/>
        </p:nvSpPr>
        <p:spPr>
          <a:xfrm>
            <a:off x="2484210" y="4176287"/>
            <a:ext cx="1298824"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Assets</a:t>
            </a:r>
          </a:p>
        </p:txBody>
      </p:sp>
      <p:sp>
        <p:nvSpPr>
          <p:cNvPr id="7" name="Rectangle 6"/>
          <p:cNvSpPr/>
          <p:nvPr/>
        </p:nvSpPr>
        <p:spPr>
          <a:xfrm>
            <a:off x="4946932" y="4176287"/>
            <a:ext cx="1918282"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Processes</a:t>
            </a:r>
          </a:p>
        </p:txBody>
      </p:sp>
      <p:sp>
        <p:nvSpPr>
          <p:cNvPr id="8" name="Rectangle 7"/>
          <p:cNvSpPr/>
          <p:nvPr/>
        </p:nvSpPr>
        <p:spPr>
          <a:xfrm>
            <a:off x="3335582" y="3224933"/>
            <a:ext cx="2439492" cy="523220"/>
          </a:xfrm>
          <a:prstGeom prst="rect">
            <a:avLst/>
          </a:prstGeom>
          <a:noFill/>
        </p:spPr>
        <p:txBody>
          <a:bodyPr>
            <a:spAutoFit/>
          </a:bodyPr>
          <a:lstStyle/>
          <a:p>
            <a:pPr algn="ctr" defTabSz="457200" fontAlgn="auto">
              <a:spcBef>
                <a:spcPts val="0"/>
              </a:spcBef>
              <a:spcAft>
                <a:spcPts val="0"/>
              </a:spcAft>
              <a:defRPr/>
            </a:pPr>
            <a:r>
              <a:rPr lang="en-US" sz="2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Competencies</a:t>
            </a:r>
          </a:p>
        </p:txBody>
      </p:sp>
      <p:sp>
        <p:nvSpPr>
          <p:cNvPr id="10" name="Curved Right Arrow 9"/>
          <p:cNvSpPr/>
          <p:nvPr/>
        </p:nvSpPr>
        <p:spPr>
          <a:xfrm rot="8382059">
            <a:off x="7019925" y="20367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1" name="Curved Right Arrow 10"/>
          <p:cNvSpPr/>
          <p:nvPr/>
        </p:nvSpPr>
        <p:spPr>
          <a:xfrm rot="2302157">
            <a:off x="1441450" y="18970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2" name="Rectangle 11"/>
          <p:cNvSpPr/>
          <p:nvPr/>
        </p:nvSpPr>
        <p:spPr>
          <a:xfrm rot="2863666">
            <a:off x="7220880" y="2715106"/>
            <a:ext cx="1748992"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Innovation</a:t>
            </a:r>
          </a:p>
        </p:txBody>
      </p:sp>
      <p:sp>
        <p:nvSpPr>
          <p:cNvPr id="13" name="Rectangle 12"/>
          <p:cNvSpPr/>
          <p:nvPr/>
        </p:nvSpPr>
        <p:spPr>
          <a:xfrm rot="18948115">
            <a:off x="270214" y="2224625"/>
            <a:ext cx="2172838"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Improvement</a:t>
            </a:r>
          </a:p>
        </p:txBody>
      </p:sp>
      <p:cxnSp>
        <p:nvCxnSpPr>
          <p:cNvPr id="20" name="AutoShape 35"/>
          <p:cNvCxnSpPr>
            <a:cxnSpLocks noChangeShapeType="1"/>
          </p:cNvCxnSpPr>
          <p:nvPr/>
        </p:nvCxnSpPr>
        <p:spPr bwMode="auto">
          <a:xfrm flipH="1">
            <a:off x="1239138" y="4770620"/>
            <a:ext cx="1692275" cy="315913"/>
          </a:xfrm>
          <a:prstGeom prst="straightConnector1">
            <a:avLst/>
          </a:prstGeom>
          <a:noFill/>
          <a:ln w="12700">
            <a:solidFill>
              <a:srgbClr val="FFCCCC"/>
            </a:solidFill>
            <a:round/>
            <a:headEnd type="none" w="sm" len="sm"/>
            <a:tailEnd type="none" w="sm" len="sm"/>
          </a:ln>
        </p:spPr>
      </p:cxnSp>
      <p:cxnSp>
        <p:nvCxnSpPr>
          <p:cNvPr id="21" name="AutoShape 36"/>
          <p:cNvCxnSpPr>
            <a:cxnSpLocks noChangeShapeType="1"/>
          </p:cNvCxnSpPr>
          <p:nvPr/>
        </p:nvCxnSpPr>
        <p:spPr bwMode="auto">
          <a:xfrm flipH="1">
            <a:off x="2351975" y="4770620"/>
            <a:ext cx="579438" cy="315913"/>
          </a:xfrm>
          <a:prstGeom prst="straightConnector1">
            <a:avLst/>
          </a:prstGeom>
          <a:noFill/>
          <a:ln w="12700">
            <a:solidFill>
              <a:srgbClr val="FFCCCC"/>
            </a:solidFill>
            <a:round/>
            <a:headEnd type="none" w="sm" len="sm"/>
            <a:tailEnd type="none" w="sm" len="sm"/>
          </a:ln>
        </p:spPr>
      </p:cxnSp>
      <p:cxnSp>
        <p:nvCxnSpPr>
          <p:cNvPr id="22" name="AutoShape 37"/>
          <p:cNvCxnSpPr>
            <a:cxnSpLocks noChangeShapeType="1"/>
          </p:cNvCxnSpPr>
          <p:nvPr/>
        </p:nvCxnSpPr>
        <p:spPr bwMode="auto">
          <a:xfrm>
            <a:off x="6293644" y="4779169"/>
            <a:ext cx="514444" cy="307364"/>
          </a:xfrm>
          <a:prstGeom prst="straightConnector1">
            <a:avLst/>
          </a:prstGeom>
          <a:noFill/>
          <a:ln w="12700">
            <a:solidFill>
              <a:srgbClr val="FFCCCC"/>
            </a:solidFill>
            <a:round/>
            <a:headEnd type="none" w="sm" len="sm"/>
            <a:tailEnd type="none" w="sm" len="sm"/>
          </a:ln>
        </p:spPr>
      </p:cxnSp>
      <p:cxnSp>
        <p:nvCxnSpPr>
          <p:cNvPr id="23" name="AutoShape 38"/>
          <p:cNvCxnSpPr>
            <a:cxnSpLocks noChangeShapeType="1"/>
          </p:cNvCxnSpPr>
          <p:nvPr/>
        </p:nvCxnSpPr>
        <p:spPr bwMode="auto">
          <a:xfrm rot="10800000" flipV="1">
            <a:off x="5693665" y="4779168"/>
            <a:ext cx="621411" cy="307363"/>
          </a:xfrm>
          <a:prstGeom prst="straightConnector1">
            <a:avLst/>
          </a:prstGeom>
          <a:noFill/>
          <a:ln w="12700">
            <a:solidFill>
              <a:srgbClr val="FFCCCC"/>
            </a:solidFill>
            <a:round/>
            <a:headEnd type="none" w="sm" len="sm"/>
            <a:tailEnd type="none" w="sm" len="sm"/>
          </a:ln>
        </p:spPr>
      </p:cxnSp>
      <p:cxnSp>
        <p:nvCxnSpPr>
          <p:cNvPr id="24" name="AutoShape 40"/>
          <p:cNvCxnSpPr>
            <a:cxnSpLocks noChangeShapeType="1"/>
          </p:cNvCxnSpPr>
          <p:nvPr/>
        </p:nvCxnSpPr>
        <p:spPr bwMode="auto">
          <a:xfrm>
            <a:off x="6272213" y="4786313"/>
            <a:ext cx="1650300" cy="300220"/>
          </a:xfrm>
          <a:prstGeom prst="straightConnector1">
            <a:avLst/>
          </a:prstGeom>
          <a:noFill/>
          <a:ln w="12700">
            <a:solidFill>
              <a:srgbClr val="FFCCCC"/>
            </a:solidFill>
            <a:round/>
            <a:headEnd type="none" w="sm" len="sm"/>
            <a:tailEnd type="none" w="sm" len="sm"/>
          </a:ln>
        </p:spPr>
      </p:cxnSp>
      <p:cxnSp>
        <p:nvCxnSpPr>
          <p:cNvPr id="25" name="AutoShape 41"/>
          <p:cNvCxnSpPr>
            <a:cxnSpLocks noChangeShapeType="1"/>
          </p:cNvCxnSpPr>
          <p:nvPr/>
        </p:nvCxnSpPr>
        <p:spPr bwMode="auto">
          <a:xfrm flipH="1" flipV="1">
            <a:off x="2931413" y="4770620"/>
            <a:ext cx="1649412" cy="315913"/>
          </a:xfrm>
          <a:prstGeom prst="straightConnector1">
            <a:avLst/>
          </a:prstGeom>
          <a:noFill/>
          <a:ln w="12700">
            <a:solidFill>
              <a:srgbClr val="FFCCCC"/>
            </a:solidFill>
            <a:round/>
            <a:headEnd/>
            <a:tailEnd/>
          </a:ln>
        </p:spPr>
      </p:cxnSp>
      <p:cxnSp>
        <p:nvCxnSpPr>
          <p:cNvPr id="26" name="AutoShape 42"/>
          <p:cNvCxnSpPr>
            <a:cxnSpLocks noChangeShapeType="1"/>
          </p:cNvCxnSpPr>
          <p:nvPr/>
        </p:nvCxnSpPr>
        <p:spPr bwMode="auto">
          <a:xfrm>
            <a:off x="2931413" y="4770620"/>
            <a:ext cx="534987" cy="315913"/>
          </a:xfrm>
          <a:prstGeom prst="straightConnector1">
            <a:avLst/>
          </a:prstGeom>
          <a:noFill/>
          <a:ln w="12700">
            <a:solidFill>
              <a:srgbClr val="FFCCCC"/>
            </a:solidFill>
            <a:round/>
            <a:headEnd/>
            <a:tailEnd/>
          </a:ln>
        </p:spPr>
      </p:cxnSp>
      <p:sp>
        <p:nvSpPr>
          <p:cNvPr id="27" name="Text Box 46"/>
          <p:cNvSpPr txBox="1">
            <a:spLocks noChangeArrowheads="1"/>
          </p:cNvSpPr>
          <p:nvPr/>
        </p:nvSpPr>
        <p:spPr bwMode="auto">
          <a:xfrm>
            <a:off x="7501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Sizing</a:t>
            </a:r>
          </a:p>
          <a:p>
            <a:pPr algn="ctr"/>
            <a:r>
              <a:rPr lang="en-US" sz="1200" dirty="0">
                <a:latin typeface="Times New Roman" pitchFamily="18" charset="0"/>
              </a:rPr>
              <a:t>How much </a:t>
            </a:r>
            <a:r>
              <a:rPr lang="en-US" sz="1200" dirty="0" smtClean="0">
                <a:latin typeface="Times New Roman" pitchFamily="18" charset="0"/>
              </a:rPr>
              <a:t>capacity?</a:t>
            </a:r>
            <a:endParaRPr lang="en-US" sz="1200" dirty="0">
              <a:latin typeface="Times New Roman" pitchFamily="18" charset="0"/>
            </a:endParaRPr>
          </a:p>
        </p:txBody>
      </p:sp>
      <p:sp>
        <p:nvSpPr>
          <p:cNvPr id="28" name="Text Box 47"/>
          <p:cNvSpPr txBox="1">
            <a:spLocks noChangeArrowheads="1"/>
          </p:cNvSpPr>
          <p:nvPr/>
        </p:nvSpPr>
        <p:spPr bwMode="auto">
          <a:xfrm>
            <a:off x="29726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Type</a:t>
            </a:r>
          </a:p>
          <a:p>
            <a:pPr algn="ctr"/>
            <a:r>
              <a:rPr lang="en-US" sz="1200" dirty="0">
                <a:latin typeface="Times New Roman" pitchFamily="18" charset="0"/>
              </a:rPr>
              <a:t>What </a:t>
            </a:r>
            <a:r>
              <a:rPr lang="en-US" sz="1200" dirty="0" smtClean="0">
                <a:latin typeface="Times New Roman" pitchFamily="18" charset="0"/>
              </a:rPr>
              <a:t>kind </a:t>
            </a:r>
            <a:r>
              <a:rPr lang="en-US" sz="1200" dirty="0">
                <a:latin typeface="Times New Roman" pitchFamily="18" charset="0"/>
              </a:rPr>
              <a:t>of </a:t>
            </a:r>
            <a:r>
              <a:rPr lang="en-US" sz="1200" dirty="0" smtClean="0">
                <a:latin typeface="Times New Roman" pitchFamily="18" charset="0"/>
              </a:rPr>
              <a:t>resources?</a:t>
            </a:r>
            <a:endParaRPr lang="en-US" sz="800" dirty="0">
              <a:latin typeface="Times New Roman" pitchFamily="18" charset="0"/>
            </a:endParaRPr>
          </a:p>
        </p:txBody>
      </p:sp>
      <p:sp>
        <p:nvSpPr>
          <p:cNvPr id="29" name="Text Box 48"/>
          <p:cNvSpPr txBox="1">
            <a:spLocks noChangeArrowheads="1"/>
          </p:cNvSpPr>
          <p:nvPr/>
        </p:nvSpPr>
        <p:spPr bwMode="auto">
          <a:xfrm>
            <a:off x="18614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Timing</a:t>
            </a:r>
          </a:p>
          <a:p>
            <a:pPr algn="ctr"/>
            <a:r>
              <a:rPr lang="en-US" sz="1200" dirty="0">
                <a:latin typeface="Times New Roman" pitchFamily="18" charset="0"/>
              </a:rPr>
              <a:t>When </a:t>
            </a:r>
            <a:r>
              <a:rPr lang="en-US" sz="1200" dirty="0" smtClean="0">
                <a:latin typeface="Times New Roman" pitchFamily="18" charset="0"/>
              </a:rPr>
              <a:t>to expand </a:t>
            </a:r>
            <a:r>
              <a:rPr lang="en-US" sz="1200" dirty="0">
                <a:latin typeface="Times New Roman" pitchFamily="18" charset="0"/>
              </a:rPr>
              <a:t>or </a:t>
            </a:r>
            <a:r>
              <a:rPr lang="en-US" sz="1200" dirty="0" smtClean="0">
                <a:latin typeface="Times New Roman" pitchFamily="18" charset="0"/>
              </a:rPr>
              <a:t>contract?</a:t>
            </a:r>
            <a:endParaRPr lang="en-US" sz="1200" dirty="0">
              <a:latin typeface="Times New Roman" pitchFamily="18" charset="0"/>
            </a:endParaRPr>
          </a:p>
        </p:txBody>
      </p:sp>
      <p:sp>
        <p:nvSpPr>
          <p:cNvPr id="30" name="Text Box 49"/>
          <p:cNvSpPr txBox="1">
            <a:spLocks noChangeArrowheads="1"/>
          </p:cNvSpPr>
          <p:nvPr/>
        </p:nvSpPr>
        <p:spPr bwMode="auto">
          <a:xfrm>
            <a:off x="40839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Location</a:t>
            </a:r>
          </a:p>
          <a:p>
            <a:pPr algn="ctr"/>
            <a:r>
              <a:rPr lang="en-US" sz="1200" dirty="0">
                <a:latin typeface="Times New Roman" pitchFamily="18" charset="0"/>
              </a:rPr>
              <a:t>Where </a:t>
            </a:r>
            <a:r>
              <a:rPr lang="en-US" sz="1200" dirty="0" smtClean="0">
                <a:latin typeface="Times New Roman" pitchFamily="18" charset="0"/>
              </a:rPr>
              <a:t>to position our resources?</a:t>
            </a:r>
            <a:endParaRPr lang="en-US" sz="800" dirty="0">
              <a:latin typeface="Times New Roman" pitchFamily="18" charset="0"/>
            </a:endParaRPr>
          </a:p>
        </p:txBody>
      </p:sp>
      <p:sp>
        <p:nvSpPr>
          <p:cNvPr id="31" name="Text Box 50"/>
          <p:cNvSpPr txBox="1">
            <a:spLocks noChangeArrowheads="1"/>
          </p:cNvSpPr>
          <p:nvPr/>
        </p:nvSpPr>
        <p:spPr bwMode="auto">
          <a:xfrm>
            <a:off x="51967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Supply</a:t>
            </a:r>
          </a:p>
          <a:p>
            <a:pPr algn="ctr"/>
            <a:r>
              <a:rPr lang="en-US" sz="1200">
                <a:latin typeface="Times New Roman" pitchFamily="18" charset="0"/>
              </a:rPr>
              <a:t>When outsource &amp; how manage suppliers?</a:t>
            </a:r>
          </a:p>
        </p:txBody>
      </p:sp>
      <p:sp>
        <p:nvSpPr>
          <p:cNvPr id="32" name="Text Box 51"/>
          <p:cNvSpPr txBox="1">
            <a:spLocks noChangeArrowheads="1"/>
          </p:cNvSpPr>
          <p:nvPr/>
        </p:nvSpPr>
        <p:spPr bwMode="auto">
          <a:xfrm>
            <a:off x="74192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Demand</a:t>
            </a:r>
          </a:p>
          <a:p>
            <a:pPr algn="ctr"/>
            <a:r>
              <a:rPr lang="en-US" sz="1200">
                <a:latin typeface="Times New Roman" pitchFamily="18" charset="0"/>
              </a:rPr>
              <a:t>How match demand to available supply</a:t>
            </a:r>
            <a:endParaRPr lang="en-US" sz="700">
              <a:latin typeface="Times"/>
            </a:endParaRPr>
          </a:p>
        </p:txBody>
      </p:sp>
      <p:sp>
        <p:nvSpPr>
          <p:cNvPr id="33" name="Text Box 52"/>
          <p:cNvSpPr txBox="1">
            <a:spLocks noChangeArrowheads="1"/>
          </p:cNvSpPr>
          <p:nvPr/>
        </p:nvSpPr>
        <p:spPr bwMode="auto">
          <a:xfrm>
            <a:off x="630802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Technology</a:t>
            </a:r>
          </a:p>
          <a:p>
            <a:pPr algn="ctr"/>
            <a:r>
              <a:rPr lang="en-US" sz="1200">
                <a:latin typeface="Times New Roman" pitchFamily="18" charset="0"/>
              </a:rPr>
              <a:t>Coordination, product, process transportation</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4818" name="Title 1"/>
          <p:cNvSpPr>
            <a:spLocks noGrp="1"/>
          </p:cNvSpPr>
          <p:nvPr>
            <p:ph type="title" idx="4294967295"/>
          </p:nvPr>
        </p:nvSpPr>
        <p:spPr>
          <a:xfrm>
            <a:off x="0" y="7938"/>
            <a:ext cx="8305800" cy="955675"/>
          </a:xfrm>
        </p:spPr>
        <p:txBody>
          <a:bodyPr/>
          <a:lstStyle/>
          <a:p>
            <a:r>
              <a:rPr lang="en-US" dirty="0" smtClean="0">
                <a:solidFill>
                  <a:schemeClr val="bg1"/>
                </a:solidFill>
              </a:rPr>
              <a:t>Michelin’s Global Operations</a:t>
            </a:r>
          </a:p>
        </p:txBody>
      </p:sp>
      <p:pic>
        <p:nvPicPr>
          <p:cNvPr id="34819" name="Picture 2" descr="http://www.michelin.com/corporate/content/contentImages/1.1.4.Locations.jpg"/>
          <p:cNvPicPr>
            <a:picLocks noChangeAspect="1" noChangeArrowheads="1"/>
          </p:cNvPicPr>
          <p:nvPr/>
        </p:nvPicPr>
        <p:blipFill>
          <a:blip r:embed="rId3" cstate="print"/>
          <a:srcRect/>
          <a:stretch>
            <a:fillRect/>
          </a:stretch>
        </p:blipFill>
        <p:spPr bwMode="auto">
          <a:xfrm>
            <a:off x="1550988" y="1714500"/>
            <a:ext cx="6048375" cy="3971925"/>
          </a:xfrm>
          <a:prstGeom prst="rect">
            <a:avLst/>
          </a:prstGeom>
          <a:noFill/>
          <a:ln w="9525">
            <a:noFill/>
            <a:miter lim="800000"/>
            <a:headEnd/>
            <a:tailEnd/>
          </a:ln>
        </p:spPr>
      </p:pic>
      <p:sp>
        <p:nvSpPr>
          <p:cNvPr id="34820" name="TextBox 4"/>
          <p:cNvSpPr txBox="1">
            <a:spLocks noChangeArrowheads="1"/>
          </p:cNvSpPr>
          <p:nvPr/>
        </p:nvSpPr>
        <p:spPr bwMode="auto">
          <a:xfrm>
            <a:off x="0" y="6386513"/>
            <a:ext cx="5534025" cy="215900"/>
          </a:xfrm>
          <a:prstGeom prst="rect">
            <a:avLst/>
          </a:prstGeom>
          <a:noFill/>
          <a:ln w="9525">
            <a:noFill/>
            <a:miter lim="800000"/>
            <a:headEnd/>
            <a:tailEnd/>
          </a:ln>
        </p:spPr>
        <p:txBody>
          <a:bodyPr wrap="none">
            <a:spAutoFit/>
          </a:bodyPr>
          <a:lstStyle/>
          <a:p>
            <a:r>
              <a:rPr lang="en-US" sz="800"/>
              <a:t>Source: Michelin website. </a:t>
            </a:r>
            <a:r>
              <a:rPr lang="en-US" sz="800">
                <a:hlinkClick r:id="rId4"/>
              </a:rPr>
              <a:t>http://www.michelin.com/corporate/EN/group/michelin-worldwide/locations</a:t>
            </a:r>
            <a:r>
              <a:rPr lang="en-US" sz="800"/>
              <a:t>. Accessed 12/14/2010.</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Renault’s Global Network</a:t>
            </a:r>
            <a:endParaRPr lang="en-US" dirty="0">
              <a:solidFill>
                <a:schemeClr val="bg1"/>
              </a:solidFill>
            </a:endParaRPr>
          </a:p>
        </p:txBody>
      </p:sp>
      <p:pic>
        <p:nvPicPr>
          <p:cNvPr id="29698" name="Picture 2"/>
          <p:cNvPicPr>
            <a:picLocks noChangeAspect="1" noChangeArrowheads="1"/>
          </p:cNvPicPr>
          <p:nvPr/>
        </p:nvPicPr>
        <p:blipFill>
          <a:blip r:embed="rId3" cstate="print"/>
          <a:srcRect/>
          <a:stretch>
            <a:fillRect/>
          </a:stretch>
        </p:blipFill>
        <p:spPr bwMode="auto">
          <a:xfrm>
            <a:off x="1143000" y="1295400"/>
            <a:ext cx="6796954" cy="5334000"/>
          </a:xfrm>
          <a:prstGeom prst="rect">
            <a:avLst/>
          </a:prstGeom>
          <a:noFill/>
          <a:ln w="9525">
            <a:noFill/>
            <a:miter lim="800000"/>
            <a:headEnd/>
            <a:tailEnd/>
          </a:ln>
        </p:spPr>
      </p:pic>
      <p:sp>
        <p:nvSpPr>
          <p:cNvPr id="4" name="TextBox 3"/>
          <p:cNvSpPr txBox="1"/>
          <p:nvPr/>
        </p:nvSpPr>
        <p:spPr>
          <a:xfrm>
            <a:off x="0" y="6642556"/>
            <a:ext cx="1619354" cy="215444"/>
          </a:xfrm>
          <a:prstGeom prst="rect">
            <a:avLst/>
          </a:prstGeom>
          <a:noFill/>
        </p:spPr>
        <p:txBody>
          <a:bodyPr wrap="none" rtlCol="0">
            <a:spAutoFit/>
          </a:bodyPr>
          <a:lstStyle/>
          <a:p>
            <a:r>
              <a:rPr lang="en-US" sz="800" dirty="0" smtClean="0"/>
              <a:t>Source: Renault Atlas March 2010.</a:t>
            </a:r>
            <a:endParaRPr lang="en-US" sz="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18435"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18436"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18437"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18438" name="Rectangle 6"/>
          <p:cNvSpPr>
            <a:spLocks noChangeArrowheads="1"/>
          </p:cNvSpPr>
          <p:nvPr/>
        </p:nvSpPr>
        <p:spPr bwMode="auto">
          <a:xfrm>
            <a:off x="0" y="0"/>
            <a:ext cx="9144000" cy="14652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a:solidFill>
                  <a:schemeClr val="bg1"/>
                </a:solidFill>
                <a:latin typeface="Garamond" pitchFamily="18" charset="0"/>
              </a:rPr>
              <a:t>Operations Strategy (</a:t>
            </a:r>
            <a:r>
              <a:rPr lang="en-US" sz="3600" i="1">
                <a:solidFill>
                  <a:schemeClr val="bg1"/>
                </a:solidFill>
                <a:latin typeface="Garamond" pitchFamily="18" charset="0"/>
              </a:rPr>
              <a:t>week </a:t>
            </a:r>
            <a:r>
              <a:rPr lang="en-US" sz="3600">
                <a:solidFill>
                  <a:schemeClr val="bg1"/>
                </a:solidFill>
                <a:latin typeface="Garamond" pitchFamily="18" charset="0"/>
              </a:rPr>
              <a:t>1)</a:t>
            </a:r>
          </a:p>
          <a:p>
            <a:pPr algn="ctr" eaLnBrk="0" hangingPunct="0">
              <a:spcBef>
                <a:spcPct val="50000"/>
              </a:spcBef>
            </a:pPr>
            <a:r>
              <a:rPr lang="en-US" sz="3600">
                <a:solidFill>
                  <a:srgbClr val="FF3300"/>
                </a:solidFill>
                <a:latin typeface="Garamond" pitchFamily="18" charset="0"/>
              </a:rPr>
              <a:t>Concept &amp; Framework</a:t>
            </a:r>
          </a:p>
        </p:txBody>
      </p:sp>
      <p:sp>
        <p:nvSpPr>
          <p:cNvPr id="18439"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smtClean="0">
                <a:solidFill>
                  <a:schemeClr val="bg1"/>
                </a:solidFill>
              </a:rPr>
              <a:t>Explain the Concept of Operations Strategy</a:t>
            </a:r>
          </a:p>
          <a:p>
            <a:pPr lvl="2" eaLnBrk="1" hangingPunct="1">
              <a:buClr>
                <a:srgbClr val="FF3300"/>
              </a:buClr>
              <a:buFont typeface="Wingdings" pitchFamily="2" charset="2"/>
              <a:buNone/>
            </a:pPr>
            <a:endParaRPr lang="en-US" smtClean="0">
              <a:solidFill>
                <a:schemeClr val="bg1"/>
              </a:solidFill>
            </a:endParaRPr>
          </a:p>
          <a:p>
            <a:pPr eaLnBrk="1" hangingPunct="1">
              <a:buClr>
                <a:srgbClr val="FF3300"/>
              </a:buClr>
            </a:pPr>
            <a:r>
              <a:rPr lang="en-US" smtClean="0">
                <a:solidFill>
                  <a:schemeClr val="bg1"/>
                </a:solidFill>
              </a:rPr>
              <a:t>Course administration and expectations</a:t>
            </a:r>
          </a:p>
          <a:p>
            <a:pPr lvl="2" eaLnBrk="1" hangingPunct="1">
              <a:buClr>
                <a:srgbClr val="FF3300"/>
              </a:buClr>
            </a:pPr>
            <a:endParaRPr lang="en-US" smtClean="0">
              <a:solidFill>
                <a:schemeClr val="bg1"/>
              </a:solidFill>
            </a:endParaRPr>
          </a:p>
          <a:p>
            <a:pPr eaLnBrk="1" hangingPunct="1">
              <a:buClr>
                <a:srgbClr val="FF3300"/>
              </a:buClr>
            </a:pPr>
            <a:r>
              <a:rPr lang="en-US" smtClean="0">
                <a:solidFill>
                  <a:schemeClr val="bg1"/>
                </a:solidFill>
              </a:rPr>
              <a:t>Introduce a Framework for Operations Strategy</a:t>
            </a:r>
          </a:p>
          <a:p>
            <a:pPr lvl="2" eaLnBrk="1" hangingPunct="1">
              <a:buClr>
                <a:srgbClr val="FF3300"/>
              </a:buClr>
              <a:buFont typeface="Wingdings" pitchFamily="2" charset="2"/>
              <a:buNone/>
            </a:pPr>
            <a:endParaRPr lang="en-US" smtClean="0">
              <a:solidFill>
                <a:schemeClr val="bg1"/>
              </a:solidFill>
            </a:endParaRPr>
          </a:p>
          <a:p>
            <a:pPr eaLnBrk="1" hangingPunct="1">
              <a:buClr>
                <a:srgbClr val="FF3300"/>
              </a:buClr>
            </a:pPr>
            <a:r>
              <a:rPr lang="en-US" smtClean="0">
                <a:solidFill>
                  <a:schemeClr val="bg1"/>
                </a:solidFill>
              </a:rPr>
              <a:t>Example of the Framework</a:t>
            </a:r>
          </a:p>
          <a:p>
            <a:pPr lvl="2" eaLnBrk="1" hangingPunct="1">
              <a:buClr>
                <a:srgbClr val="FF3300"/>
              </a:buClr>
            </a:pPr>
            <a:r>
              <a:rPr lang="en-US" b="1" smtClean="0">
                <a:solidFill>
                  <a:schemeClr val="bg1"/>
                </a:solidFill>
              </a:rPr>
              <a:t>Mini-case 1: </a:t>
            </a:r>
            <a:r>
              <a:rPr lang="en-US" i="1" smtClean="0">
                <a:solidFill>
                  <a:schemeClr val="bg1"/>
                </a:solidFill>
              </a:rPr>
              <a:t>Swiss Watch Industry</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descr="Strategy_Battle_Map"/>
          <p:cNvPicPr>
            <a:picLocks noChangeAspect="1" noChangeArrowheads="1"/>
          </p:cNvPicPr>
          <p:nvPr/>
        </p:nvPicPr>
        <p:blipFill>
          <a:blip r:embed="rId3" cstate="print"/>
          <a:srcRect/>
          <a:stretch>
            <a:fillRect/>
          </a:stretch>
        </p:blipFill>
        <p:spPr bwMode="auto">
          <a:xfrm>
            <a:off x="0" y="241300"/>
            <a:ext cx="9144000" cy="6118225"/>
          </a:xfrm>
          <a:prstGeom prst="rect">
            <a:avLst/>
          </a:prstGeom>
          <a:noFill/>
          <a:ln w="9525">
            <a:noFill/>
            <a:miter lim="800000"/>
            <a:headEnd/>
            <a:tailEnd/>
          </a:ln>
        </p:spPr>
      </p:pic>
      <p:sp>
        <p:nvSpPr>
          <p:cNvPr id="35843" name="Rectangle 5"/>
          <p:cNvSpPr>
            <a:spLocks noGrp="1" noChangeArrowheads="1"/>
          </p:cNvSpPr>
          <p:nvPr>
            <p:ph type="title"/>
          </p:nvPr>
        </p:nvSpPr>
        <p:spPr>
          <a:xfrm>
            <a:off x="1008063" y="285750"/>
            <a:ext cx="7051675" cy="492125"/>
          </a:xfrm>
          <a:solidFill>
            <a:schemeClr val="bg1">
              <a:alpha val="72156"/>
            </a:schemeClr>
          </a:solidFill>
        </p:spPr>
        <p:txBody>
          <a:bodyPr/>
          <a:lstStyle/>
          <a:p>
            <a:pPr algn="ctr" eaLnBrk="1" hangingPunct="1"/>
            <a:r>
              <a:rPr lang="en-US" sz="2400" b="1" smtClean="0"/>
              <a:t>To execute a strategy, you need a map to </a:t>
            </a:r>
            <a:r>
              <a:rPr lang="en-US" sz="2400" b="1" i="1" smtClean="0"/>
              <a:t>describe</a:t>
            </a:r>
            <a:r>
              <a:rPr lang="en-US" sz="2400" b="1" smtClean="0"/>
              <a:t> it</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smtClean="0"/>
              <a:t>How to describe the strategic role of operations?</a:t>
            </a:r>
            <a:br>
              <a:rPr lang="en-US" smtClean="0"/>
            </a:br>
            <a:r>
              <a:rPr lang="en-US" smtClean="0"/>
              <a:t>	The “Four Stages” classification</a:t>
            </a:r>
          </a:p>
        </p:txBody>
      </p:sp>
      <p:graphicFrame>
        <p:nvGraphicFramePr>
          <p:cNvPr id="1026" name="Object 3"/>
          <p:cNvGraphicFramePr>
            <a:graphicFrameLocks noChangeAspect="1"/>
          </p:cNvGraphicFramePr>
          <p:nvPr/>
        </p:nvGraphicFramePr>
        <p:xfrm>
          <a:off x="130175" y="1185863"/>
          <a:ext cx="9013825" cy="5208587"/>
        </p:xfrm>
        <a:graphic>
          <a:graphicData uri="http://schemas.openxmlformats.org/presentationml/2006/ole">
            <p:oleObj spid="_x0000_s1026" name="Document" r:id="rId4" imgW="7934569" imgH="4674785" progId="Word.Document.8">
              <p:embed/>
            </p:oleObj>
          </a:graphicData>
        </a:graphic>
      </p:graphicFrame>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t>How to describe an operations strategy?  </a:t>
            </a:r>
            <a:br>
              <a:rPr lang="en-US" sz="2800" dirty="0" smtClean="0"/>
            </a:br>
            <a:r>
              <a:rPr lang="en-US" sz="2800" dirty="0" smtClean="0"/>
              <a:t>	Use VCAP Framework</a:t>
            </a:r>
          </a:p>
        </p:txBody>
      </p:sp>
      <p:graphicFrame>
        <p:nvGraphicFramePr>
          <p:cNvPr id="4" name="Content Placeholder 3"/>
          <p:cNvGraphicFramePr>
            <a:graphicFrameLocks noGrp="1"/>
          </p:cNvGraphicFramePr>
          <p:nvPr>
            <p:ph idx="4294967295"/>
          </p:nvPr>
        </p:nvGraphicFramePr>
        <p:xfrm>
          <a:off x="1754694" y="1384300"/>
          <a:ext cx="5592763" cy="3386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959104" y="1813301"/>
            <a:ext cx="1151416"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Value</a:t>
            </a:r>
          </a:p>
        </p:txBody>
      </p:sp>
      <p:sp>
        <p:nvSpPr>
          <p:cNvPr id="6" name="Rectangle 5"/>
          <p:cNvSpPr/>
          <p:nvPr/>
        </p:nvSpPr>
        <p:spPr>
          <a:xfrm>
            <a:off x="2484210" y="4176287"/>
            <a:ext cx="1298824"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Assets</a:t>
            </a:r>
          </a:p>
        </p:txBody>
      </p:sp>
      <p:sp>
        <p:nvSpPr>
          <p:cNvPr id="7" name="Rectangle 6"/>
          <p:cNvSpPr/>
          <p:nvPr/>
        </p:nvSpPr>
        <p:spPr>
          <a:xfrm>
            <a:off x="4946932" y="4176287"/>
            <a:ext cx="1918282"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Processes</a:t>
            </a:r>
          </a:p>
        </p:txBody>
      </p:sp>
      <p:sp>
        <p:nvSpPr>
          <p:cNvPr id="8" name="Rectangle 7"/>
          <p:cNvSpPr/>
          <p:nvPr/>
        </p:nvSpPr>
        <p:spPr>
          <a:xfrm>
            <a:off x="3335582" y="3224933"/>
            <a:ext cx="2439492" cy="523220"/>
          </a:xfrm>
          <a:prstGeom prst="rect">
            <a:avLst/>
          </a:prstGeom>
          <a:noFill/>
        </p:spPr>
        <p:txBody>
          <a:bodyPr>
            <a:spAutoFit/>
          </a:bodyPr>
          <a:lstStyle/>
          <a:p>
            <a:pPr algn="ctr" defTabSz="457200" fontAlgn="auto">
              <a:spcBef>
                <a:spcPts val="0"/>
              </a:spcBef>
              <a:spcAft>
                <a:spcPts val="0"/>
              </a:spcAft>
              <a:defRPr/>
            </a:pPr>
            <a:r>
              <a:rPr lang="en-US" sz="2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Competencies</a:t>
            </a:r>
          </a:p>
        </p:txBody>
      </p:sp>
      <p:sp>
        <p:nvSpPr>
          <p:cNvPr id="10" name="Curved Right Arrow 9"/>
          <p:cNvSpPr/>
          <p:nvPr/>
        </p:nvSpPr>
        <p:spPr>
          <a:xfrm rot="8382059">
            <a:off x="7019925" y="20367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1" name="Curved Right Arrow 10"/>
          <p:cNvSpPr/>
          <p:nvPr/>
        </p:nvSpPr>
        <p:spPr>
          <a:xfrm rot="2302157">
            <a:off x="1441450" y="18970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2" name="Rectangle 11"/>
          <p:cNvSpPr/>
          <p:nvPr/>
        </p:nvSpPr>
        <p:spPr>
          <a:xfrm rot="2863666">
            <a:off x="7220880" y="2715106"/>
            <a:ext cx="1748992"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Innovation</a:t>
            </a:r>
          </a:p>
        </p:txBody>
      </p:sp>
      <p:sp>
        <p:nvSpPr>
          <p:cNvPr id="13" name="Rectangle 12"/>
          <p:cNvSpPr/>
          <p:nvPr/>
        </p:nvSpPr>
        <p:spPr>
          <a:xfrm rot="18948115">
            <a:off x="270214" y="2224625"/>
            <a:ext cx="2172838"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Improvement</a:t>
            </a:r>
          </a:p>
        </p:txBody>
      </p:sp>
      <p:cxnSp>
        <p:nvCxnSpPr>
          <p:cNvPr id="34" name="AutoShape 35"/>
          <p:cNvCxnSpPr>
            <a:cxnSpLocks noChangeShapeType="1"/>
          </p:cNvCxnSpPr>
          <p:nvPr/>
        </p:nvCxnSpPr>
        <p:spPr bwMode="auto">
          <a:xfrm flipH="1">
            <a:off x="1239138" y="4770620"/>
            <a:ext cx="1692275" cy="315913"/>
          </a:xfrm>
          <a:prstGeom prst="straightConnector1">
            <a:avLst/>
          </a:prstGeom>
          <a:noFill/>
          <a:ln w="12700">
            <a:solidFill>
              <a:srgbClr val="FFCCCC"/>
            </a:solidFill>
            <a:round/>
            <a:headEnd type="none" w="sm" len="sm"/>
            <a:tailEnd type="none" w="sm" len="sm"/>
          </a:ln>
        </p:spPr>
      </p:cxnSp>
      <p:cxnSp>
        <p:nvCxnSpPr>
          <p:cNvPr id="35" name="AutoShape 36"/>
          <p:cNvCxnSpPr>
            <a:cxnSpLocks noChangeShapeType="1"/>
          </p:cNvCxnSpPr>
          <p:nvPr/>
        </p:nvCxnSpPr>
        <p:spPr bwMode="auto">
          <a:xfrm flipH="1">
            <a:off x="2351975" y="4770620"/>
            <a:ext cx="579438" cy="315913"/>
          </a:xfrm>
          <a:prstGeom prst="straightConnector1">
            <a:avLst/>
          </a:prstGeom>
          <a:noFill/>
          <a:ln w="12700">
            <a:solidFill>
              <a:srgbClr val="FFCCCC"/>
            </a:solidFill>
            <a:round/>
            <a:headEnd type="none" w="sm" len="sm"/>
            <a:tailEnd type="none" w="sm" len="sm"/>
          </a:ln>
        </p:spPr>
      </p:cxnSp>
      <p:cxnSp>
        <p:nvCxnSpPr>
          <p:cNvPr id="36" name="AutoShape 37"/>
          <p:cNvCxnSpPr>
            <a:cxnSpLocks noChangeShapeType="1"/>
          </p:cNvCxnSpPr>
          <p:nvPr/>
        </p:nvCxnSpPr>
        <p:spPr bwMode="auto">
          <a:xfrm>
            <a:off x="6293644" y="4779169"/>
            <a:ext cx="514444" cy="307364"/>
          </a:xfrm>
          <a:prstGeom prst="straightConnector1">
            <a:avLst/>
          </a:prstGeom>
          <a:noFill/>
          <a:ln w="12700">
            <a:solidFill>
              <a:srgbClr val="FFCCCC"/>
            </a:solidFill>
            <a:round/>
            <a:headEnd type="none" w="sm" len="sm"/>
            <a:tailEnd type="none" w="sm" len="sm"/>
          </a:ln>
        </p:spPr>
      </p:cxnSp>
      <p:cxnSp>
        <p:nvCxnSpPr>
          <p:cNvPr id="37" name="AutoShape 38"/>
          <p:cNvCxnSpPr>
            <a:cxnSpLocks noChangeShapeType="1"/>
          </p:cNvCxnSpPr>
          <p:nvPr/>
        </p:nvCxnSpPr>
        <p:spPr bwMode="auto">
          <a:xfrm rot="10800000" flipV="1">
            <a:off x="5693665" y="4779168"/>
            <a:ext cx="621411" cy="307363"/>
          </a:xfrm>
          <a:prstGeom prst="straightConnector1">
            <a:avLst/>
          </a:prstGeom>
          <a:noFill/>
          <a:ln w="12700">
            <a:solidFill>
              <a:srgbClr val="FFCCCC"/>
            </a:solidFill>
            <a:round/>
            <a:headEnd type="none" w="sm" len="sm"/>
            <a:tailEnd type="none" w="sm" len="sm"/>
          </a:ln>
        </p:spPr>
      </p:cxnSp>
      <p:cxnSp>
        <p:nvCxnSpPr>
          <p:cNvPr id="38" name="AutoShape 40"/>
          <p:cNvCxnSpPr>
            <a:cxnSpLocks noChangeShapeType="1"/>
          </p:cNvCxnSpPr>
          <p:nvPr/>
        </p:nvCxnSpPr>
        <p:spPr bwMode="auto">
          <a:xfrm>
            <a:off x="6272213" y="4786313"/>
            <a:ext cx="1650300" cy="300220"/>
          </a:xfrm>
          <a:prstGeom prst="straightConnector1">
            <a:avLst/>
          </a:prstGeom>
          <a:noFill/>
          <a:ln w="12700">
            <a:solidFill>
              <a:srgbClr val="FFCCCC"/>
            </a:solidFill>
            <a:round/>
            <a:headEnd type="none" w="sm" len="sm"/>
            <a:tailEnd type="none" w="sm" len="sm"/>
          </a:ln>
        </p:spPr>
      </p:cxnSp>
      <p:cxnSp>
        <p:nvCxnSpPr>
          <p:cNvPr id="39" name="AutoShape 41"/>
          <p:cNvCxnSpPr>
            <a:cxnSpLocks noChangeShapeType="1"/>
          </p:cNvCxnSpPr>
          <p:nvPr/>
        </p:nvCxnSpPr>
        <p:spPr bwMode="auto">
          <a:xfrm flipH="1" flipV="1">
            <a:off x="2931413" y="4770620"/>
            <a:ext cx="1649412" cy="315913"/>
          </a:xfrm>
          <a:prstGeom prst="straightConnector1">
            <a:avLst/>
          </a:prstGeom>
          <a:noFill/>
          <a:ln w="12700">
            <a:solidFill>
              <a:srgbClr val="FFCCCC"/>
            </a:solidFill>
            <a:round/>
            <a:headEnd/>
            <a:tailEnd/>
          </a:ln>
        </p:spPr>
      </p:cxnSp>
      <p:cxnSp>
        <p:nvCxnSpPr>
          <p:cNvPr id="40" name="AutoShape 42"/>
          <p:cNvCxnSpPr>
            <a:cxnSpLocks noChangeShapeType="1"/>
          </p:cNvCxnSpPr>
          <p:nvPr/>
        </p:nvCxnSpPr>
        <p:spPr bwMode="auto">
          <a:xfrm>
            <a:off x="2931413" y="4770620"/>
            <a:ext cx="534987" cy="315913"/>
          </a:xfrm>
          <a:prstGeom prst="straightConnector1">
            <a:avLst/>
          </a:prstGeom>
          <a:noFill/>
          <a:ln w="12700">
            <a:solidFill>
              <a:srgbClr val="FFCCCC"/>
            </a:solidFill>
            <a:round/>
            <a:headEnd/>
            <a:tailEnd/>
          </a:ln>
        </p:spPr>
      </p:cxnSp>
      <p:sp>
        <p:nvSpPr>
          <p:cNvPr id="41" name="Text Box 46"/>
          <p:cNvSpPr txBox="1">
            <a:spLocks noChangeArrowheads="1"/>
          </p:cNvSpPr>
          <p:nvPr/>
        </p:nvSpPr>
        <p:spPr bwMode="auto">
          <a:xfrm>
            <a:off x="7501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Sizing</a:t>
            </a:r>
          </a:p>
          <a:p>
            <a:pPr algn="ctr"/>
            <a:r>
              <a:rPr lang="en-US" sz="1200" dirty="0">
                <a:latin typeface="Times New Roman" pitchFamily="18" charset="0"/>
              </a:rPr>
              <a:t>How much </a:t>
            </a:r>
            <a:r>
              <a:rPr lang="en-US" sz="1200" dirty="0" smtClean="0">
                <a:latin typeface="Times New Roman" pitchFamily="18" charset="0"/>
              </a:rPr>
              <a:t>capacity?</a:t>
            </a:r>
            <a:endParaRPr lang="en-US" sz="1200" dirty="0">
              <a:latin typeface="Times New Roman" pitchFamily="18" charset="0"/>
            </a:endParaRPr>
          </a:p>
        </p:txBody>
      </p:sp>
      <p:sp>
        <p:nvSpPr>
          <p:cNvPr id="42" name="Text Box 47"/>
          <p:cNvSpPr txBox="1">
            <a:spLocks noChangeArrowheads="1"/>
          </p:cNvSpPr>
          <p:nvPr/>
        </p:nvSpPr>
        <p:spPr bwMode="auto">
          <a:xfrm>
            <a:off x="29726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Type</a:t>
            </a:r>
          </a:p>
          <a:p>
            <a:pPr algn="ctr"/>
            <a:r>
              <a:rPr lang="en-US" sz="1200" dirty="0">
                <a:latin typeface="Times New Roman" pitchFamily="18" charset="0"/>
              </a:rPr>
              <a:t>What </a:t>
            </a:r>
            <a:r>
              <a:rPr lang="en-US" sz="1200" dirty="0" smtClean="0">
                <a:latin typeface="Times New Roman" pitchFamily="18" charset="0"/>
              </a:rPr>
              <a:t>kind </a:t>
            </a:r>
            <a:r>
              <a:rPr lang="en-US" sz="1200" dirty="0">
                <a:latin typeface="Times New Roman" pitchFamily="18" charset="0"/>
              </a:rPr>
              <a:t>of </a:t>
            </a:r>
            <a:r>
              <a:rPr lang="en-US" sz="1200" dirty="0" smtClean="0">
                <a:latin typeface="Times New Roman" pitchFamily="18" charset="0"/>
              </a:rPr>
              <a:t>resources?</a:t>
            </a:r>
            <a:endParaRPr lang="en-US" sz="800" dirty="0">
              <a:latin typeface="Times New Roman" pitchFamily="18" charset="0"/>
            </a:endParaRPr>
          </a:p>
        </p:txBody>
      </p:sp>
      <p:sp>
        <p:nvSpPr>
          <p:cNvPr id="43" name="Text Box 48"/>
          <p:cNvSpPr txBox="1">
            <a:spLocks noChangeArrowheads="1"/>
          </p:cNvSpPr>
          <p:nvPr/>
        </p:nvSpPr>
        <p:spPr bwMode="auto">
          <a:xfrm>
            <a:off x="18614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Timing</a:t>
            </a:r>
          </a:p>
          <a:p>
            <a:pPr algn="ctr"/>
            <a:r>
              <a:rPr lang="en-US" sz="1200" dirty="0">
                <a:latin typeface="Times New Roman" pitchFamily="18" charset="0"/>
              </a:rPr>
              <a:t>When </a:t>
            </a:r>
            <a:r>
              <a:rPr lang="en-US" sz="1200" dirty="0" smtClean="0">
                <a:latin typeface="Times New Roman" pitchFamily="18" charset="0"/>
              </a:rPr>
              <a:t>to expand </a:t>
            </a:r>
            <a:r>
              <a:rPr lang="en-US" sz="1200" dirty="0">
                <a:latin typeface="Times New Roman" pitchFamily="18" charset="0"/>
              </a:rPr>
              <a:t>or </a:t>
            </a:r>
            <a:r>
              <a:rPr lang="en-US" sz="1200" dirty="0" smtClean="0">
                <a:latin typeface="Times New Roman" pitchFamily="18" charset="0"/>
              </a:rPr>
              <a:t>contract?</a:t>
            </a:r>
            <a:endParaRPr lang="en-US" sz="1200" dirty="0">
              <a:latin typeface="Times New Roman" pitchFamily="18" charset="0"/>
            </a:endParaRPr>
          </a:p>
        </p:txBody>
      </p:sp>
      <p:sp>
        <p:nvSpPr>
          <p:cNvPr id="44" name="Text Box 49"/>
          <p:cNvSpPr txBox="1">
            <a:spLocks noChangeArrowheads="1"/>
          </p:cNvSpPr>
          <p:nvPr/>
        </p:nvSpPr>
        <p:spPr bwMode="auto">
          <a:xfrm>
            <a:off x="40839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Location</a:t>
            </a:r>
          </a:p>
          <a:p>
            <a:pPr algn="ctr"/>
            <a:r>
              <a:rPr lang="en-US" sz="1200" dirty="0">
                <a:latin typeface="Times New Roman" pitchFamily="18" charset="0"/>
              </a:rPr>
              <a:t>Where </a:t>
            </a:r>
            <a:r>
              <a:rPr lang="en-US" sz="1200" dirty="0" smtClean="0">
                <a:latin typeface="Times New Roman" pitchFamily="18" charset="0"/>
              </a:rPr>
              <a:t>to position our resources?</a:t>
            </a:r>
            <a:endParaRPr lang="en-US" sz="800" dirty="0">
              <a:latin typeface="Times New Roman" pitchFamily="18" charset="0"/>
            </a:endParaRPr>
          </a:p>
        </p:txBody>
      </p:sp>
      <p:sp>
        <p:nvSpPr>
          <p:cNvPr id="45" name="Text Box 50"/>
          <p:cNvSpPr txBox="1">
            <a:spLocks noChangeArrowheads="1"/>
          </p:cNvSpPr>
          <p:nvPr/>
        </p:nvSpPr>
        <p:spPr bwMode="auto">
          <a:xfrm>
            <a:off x="51967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Supply</a:t>
            </a:r>
          </a:p>
          <a:p>
            <a:pPr algn="ctr"/>
            <a:r>
              <a:rPr lang="en-US" sz="1200">
                <a:latin typeface="Times New Roman" pitchFamily="18" charset="0"/>
              </a:rPr>
              <a:t>When outsource &amp; how manage suppliers?</a:t>
            </a:r>
          </a:p>
        </p:txBody>
      </p:sp>
      <p:sp>
        <p:nvSpPr>
          <p:cNvPr id="46" name="Text Box 51"/>
          <p:cNvSpPr txBox="1">
            <a:spLocks noChangeArrowheads="1"/>
          </p:cNvSpPr>
          <p:nvPr/>
        </p:nvSpPr>
        <p:spPr bwMode="auto">
          <a:xfrm>
            <a:off x="74192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Demand</a:t>
            </a:r>
          </a:p>
          <a:p>
            <a:pPr algn="ctr"/>
            <a:r>
              <a:rPr lang="en-US" sz="1200">
                <a:latin typeface="Times New Roman" pitchFamily="18" charset="0"/>
              </a:rPr>
              <a:t>How match demand to available supply</a:t>
            </a:r>
            <a:endParaRPr lang="en-US" sz="700">
              <a:latin typeface="Times"/>
            </a:endParaRPr>
          </a:p>
        </p:txBody>
      </p:sp>
      <p:sp>
        <p:nvSpPr>
          <p:cNvPr id="47" name="Text Box 52"/>
          <p:cNvSpPr txBox="1">
            <a:spLocks noChangeArrowheads="1"/>
          </p:cNvSpPr>
          <p:nvPr/>
        </p:nvSpPr>
        <p:spPr bwMode="auto">
          <a:xfrm>
            <a:off x="630802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Technology</a:t>
            </a:r>
          </a:p>
          <a:p>
            <a:pPr algn="ctr"/>
            <a:r>
              <a:rPr lang="en-US" sz="1200">
                <a:latin typeface="Times New Roman" pitchFamily="18" charset="0"/>
              </a:rPr>
              <a:t>Coordination, product, process transportation</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Rectangle 3"/>
          <p:cNvSpPr>
            <a:spLocks noChangeArrowheads="1"/>
          </p:cNvSpPr>
          <p:nvPr/>
        </p:nvSpPr>
        <p:spPr bwMode="auto">
          <a:xfrm>
            <a:off x="0" y="608013"/>
            <a:ext cx="9144000" cy="6030912"/>
          </a:xfrm>
          <a:prstGeom prst="rect">
            <a:avLst/>
          </a:prstGeom>
          <a:solidFill>
            <a:srgbClr val="F8F8F8"/>
          </a:solidFill>
          <a:ln w="12700">
            <a:noFill/>
            <a:miter lim="800000"/>
            <a:headEnd type="none" w="sm" len="sm"/>
            <a:tailEnd type="none" w="sm" len="sm"/>
          </a:ln>
        </p:spPr>
        <p:txBody>
          <a:bodyPr wrap="none" anchor="ctr"/>
          <a:lstStyle/>
          <a:p>
            <a:endParaRPr lang="en-US"/>
          </a:p>
        </p:txBody>
      </p:sp>
      <p:sp>
        <p:nvSpPr>
          <p:cNvPr id="39939" name="Rectangle 50"/>
          <p:cNvSpPr>
            <a:spLocks noChangeArrowheads="1"/>
          </p:cNvSpPr>
          <p:nvPr/>
        </p:nvSpPr>
        <p:spPr bwMode="auto">
          <a:xfrm>
            <a:off x="0" y="4914900"/>
            <a:ext cx="9029700" cy="1066800"/>
          </a:xfrm>
          <a:prstGeom prst="rect">
            <a:avLst/>
          </a:prstGeom>
          <a:solidFill>
            <a:srgbClr val="E4FFC9"/>
          </a:solidFill>
          <a:ln w="9525" algn="ctr">
            <a:solidFill>
              <a:schemeClr val="tx1"/>
            </a:solidFill>
            <a:prstDash val="dash"/>
            <a:miter lim="800000"/>
            <a:headEnd/>
            <a:tailEnd/>
          </a:ln>
        </p:spPr>
        <p:txBody>
          <a:bodyPr anchor="ctr">
            <a:spAutoFit/>
          </a:bodyPr>
          <a:lstStyle/>
          <a:p>
            <a:endParaRPr lang="en-US"/>
          </a:p>
        </p:txBody>
      </p:sp>
      <p:sp>
        <p:nvSpPr>
          <p:cNvPr id="39940" name="Rectangle 47"/>
          <p:cNvSpPr>
            <a:spLocks noChangeArrowheads="1"/>
          </p:cNvSpPr>
          <p:nvPr/>
        </p:nvSpPr>
        <p:spPr bwMode="auto">
          <a:xfrm>
            <a:off x="0" y="3990975"/>
            <a:ext cx="9029700" cy="838200"/>
          </a:xfrm>
          <a:prstGeom prst="rect">
            <a:avLst/>
          </a:prstGeom>
          <a:solidFill>
            <a:srgbClr val="E4FFC9"/>
          </a:solidFill>
          <a:ln w="9525" algn="ctr">
            <a:solidFill>
              <a:schemeClr val="tx1"/>
            </a:solidFill>
            <a:prstDash val="dash"/>
            <a:miter lim="800000"/>
            <a:headEnd/>
            <a:tailEnd/>
          </a:ln>
        </p:spPr>
        <p:txBody>
          <a:bodyPr anchor="ctr">
            <a:spAutoFit/>
          </a:bodyPr>
          <a:lstStyle/>
          <a:p>
            <a:endParaRPr lang="en-US"/>
          </a:p>
        </p:txBody>
      </p:sp>
      <p:sp>
        <p:nvSpPr>
          <p:cNvPr id="39941" name="Rectangle 2"/>
          <p:cNvSpPr>
            <a:spLocks noGrp="1" noChangeArrowheads="1"/>
          </p:cNvSpPr>
          <p:nvPr>
            <p:ph type="title"/>
          </p:nvPr>
        </p:nvSpPr>
        <p:spPr/>
        <p:txBody>
          <a:bodyPr/>
          <a:lstStyle/>
          <a:p>
            <a:pPr eaLnBrk="1" hangingPunct="1"/>
            <a:r>
              <a:rPr lang="en-US" smtClean="0"/>
              <a:t>A service example: </a:t>
            </a:r>
            <a:r>
              <a:rPr lang="en-US" i="1" smtClean="0"/>
              <a:t>Retail Banking</a:t>
            </a:r>
            <a:br>
              <a:rPr lang="en-US" i="1" smtClean="0"/>
            </a:br>
            <a:endParaRPr lang="en-US" i="1" smtClean="0"/>
          </a:p>
        </p:txBody>
      </p:sp>
      <p:sp>
        <p:nvSpPr>
          <p:cNvPr id="39942" name="Rectangle 4"/>
          <p:cNvSpPr>
            <a:spLocks noChangeArrowheads="1"/>
          </p:cNvSpPr>
          <p:nvPr/>
        </p:nvSpPr>
        <p:spPr bwMode="auto">
          <a:xfrm>
            <a:off x="320675" y="1643063"/>
            <a:ext cx="8483600" cy="669925"/>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Deliver customer service availability efficiently by separating the retail network (service &amp; CRM) </a:t>
            </a:r>
          </a:p>
          <a:p>
            <a:pPr algn="ctr" eaLnBrk="0" hangingPunct="0"/>
            <a:r>
              <a:rPr lang="en-US" sz="1600">
                <a:latin typeface="Times New Roman" pitchFamily="18" charset="0"/>
              </a:rPr>
              <a:t>from back-office network (efficient information handling).</a:t>
            </a:r>
            <a:r>
              <a:rPr lang="en-US" sz="1600" b="1">
                <a:latin typeface="Times New Roman" pitchFamily="18" charset="0"/>
              </a:rPr>
              <a:t>  </a:t>
            </a:r>
          </a:p>
        </p:txBody>
      </p:sp>
      <p:cxnSp>
        <p:nvCxnSpPr>
          <p:cNvPr id="39943" name="AutoShape 5"/>
          <p:cNvCxnSpPr>
            <a:cxnSpLocks noChangeShapeType="1"/>
            <a:stCxn id="39961" idx="2"/>
            <a:endCxn id="39953" idx="0"/>
          </p:cNvCxnSpPr>
          <p:nvPr/>
        </p:nvCxnSpPr>
        <p:spPr bwMode="auto">
          <a:xfrm flipH="1">
            <a:off x="674688" y="3135313"/>
            <a:ext cx="1692275" cy="346075"/>
          </a:xfrm>
          <a:prstGeom prst="straightConnector1">
            <a:avLst/>
          </a:prstGeom>
          <a:noFill/>
          <a:ln w="12700">
            <a:solidFill>
              <a:schemeClr val="tx1"/>
            </a:solidFill>
            <a:round/>
            <a:headEnd type="none" w="sm" len="sm"/>
            <a:tailEnd type="none" w="sm" len="sm"/>
          </a:ln>
        </p:spPr>
      </p:cxnSp>
      <p:cxnSp>
        <p:nvCxnSpPr>
          <p:cNvPr id="39944" name="AutoShape 6"/>
          <p:cNvCxnSpPr>
            <a:cxnSpLocks noChangeShapeType="1"/>
            <a:stCxn id="39961" idx="2"/>
            <a:endCxn id="39952" idx="0"/>
          </p:cNvCxnSpPr>
          <p:nvPr/>
        </p:nvCxnSpPr>
        <p:spPr bwMode="auto">
          <a:xfrm flipH="1">
            <a:off x="1787525" y="3135313"/>
            <a:ext cx="579438" cy="346075"/>
          </a:xfrm>
          <a:prstGeom prst="straightConnector1">
            <a:avLst/>
          </a:prstGeom>
          <a:noFill/>
          <a:ln w="12700">
            <a:solidFill>
              <a:schemeClr val="tx1"/>
            </a:solidFill>
            <a:round/>
            <a:headEnd type="none" w="sm" len="sm"/>
            <a:tailEnd type="none" w="sm" len="sm"/>
          </a:ln>
        </p:spPr>
      </p:cxnSp>
      <p:cxnSp>
        <p:nvCxnSpPr>
          <p:cNvPr id="39945" name="AutoShape 7"/>
          <p:cNvCxnSpPr>
            <a:cxnSpLocks noChangeShapeType="1"/>
            <a:stCxn id="39962" idx="2"/>
            <a:endCxn id="39951" idx="0"/>
          </p:cNvCxnSpPr>
          <p:nvPr/>
        </p:nvCxnSpPr>
        <p:spPr bwMode="auto">
          <a:xfrm flipH="1">
            <a:off x="6243638" y="3136900"/>
            <a:ext cx="514350" cy="344488"/>
          </a:xfrm>
          <a:prstGeom prst="straightConnector1">
            <a:avLst/>
          </a:prstGeom>
          <a:noFill/>
          <a:ln w="12700">
            <a:solidFill>
              <a:schemeClr val="tx1"/>
            </a:solidFill>
            <a:round/>
            <a:headEnd type="none" w="sm" len="sm"/>
            <a:tailEnd type="none" w="sm" len="sm"/>
          </a:ln>
        </p:spPr>
      </p:cxnSp>
      <p:cxnSp>
        <p:nvCxnSpPr>
          <p:cNvPr id="39946" name="AutoShape 8"/>
          <p:cNvCxnSpPr>
            <a:cxnSpLocks noChangeShapeType="1"/>
            <a:stCxn id="39962" idx="2"/>
            <a:endCxn id="39950" idx="0"/>
          </p:cNvCxnSpPr>
          <p:nvPr/>
        </p:nvCxnSpPr>
        <p:spPr bwMode="auto">
          <a:xfrm flipH="1">
            <a:off x="5129213" y="3136900"/>
            <a:ext cx="1628775" cy="344488"/>
          </a:xfrm>
          <a:prstGeom prst="straightConnector1">
            <a:avLst/>
          </a:prstGeom>
          <a:noFill/>
          <a:ln w="12700">
            <a:solidFill>
              <a:schemeClr val="tx1"/>
            </a:solidFill>
            <a:round/>
            <a:headEnd type="none" w="sm" len="sm"/>
            <a:tailEnd type="none" w="sm" len="sm"/>
          </a:ln>
        </p:spPr>
      </p:cxnSp>
      <p:cxnSp>
        <p:nvCxnSpPr>
          <p:cNvPr id="39947" name="AutoShape 9"/>
          <p:cNvCxnSpPr>
            <a:cxnSpLocks noChangeShapeType="1"/>
            <a:stCxn id="39962" idx="2"/>
            <a:endCxn id="39949" idx="0"/>
          </p:cNvCxnSpPr>
          <p:nvPr/>
        </p:nvCxnSpPr>
        <p:spPr bwMode="auto">
          <a:xfrm>
            <a:off x="6757988" y="3136900"/>
            <a:ext cx="1714500" cy="344488"/>
          </a:xfrm>
          <a:prstGeom prst="straightConnector1">
            <a:avLst/>
          </a:prstGeom>
          <a:noFill/>
          <a:ln w="12700">
            <a:solidFill>
              <a:schemeClr val="tx1"/>
            </a:solidFill>
            <a:round/>
            <a:headEnd type="none" w="sm" len="sm"/>
            <a:tailEnd type="none" w="sm" len="sm"/>
          </a:ln>
        </p:spPr>
      </p:cxnSp>
      <p:cxnSp>
        <p:nvCxnSpPr>
          <p:cNvPr id="39948" name="AutoShape 10"/>
          <p:cNvCxnSpPr>
            <a:cxnSpLocks noChangeShapeType="1"/>
            <a:stCxn id="39962" idx="2"/>
            <a:endCxn id="39954" idx="0"/>
          </p:cNvCxnSpPr>
          <p:nvPr/>
        </p:nvCxnSpPr>
        <p:spPr bwMode="auto">
          <a:xfrm>
            <a:off x="6757988" y="3136900"/>
            <a:ext cx="600075" cy="344488"/>
          </a:xfrm>
          <a:prstGeom prst="straightConnector1">
            <a:avLst/>
          </a:prstGeom>
          <a:noFill/>
          <a:ln w="12700">
            <a:solidFill>
              <a:schemeClr val="tx1"/>
            </a:solidFill>
            <a:round/>
            <a:headEnd type="none" w="sm" len="sm"/>
            <a:tailEnd type="none" w="sm" len="sm"/>
          </a:ln>
        </p:spPr>
      </p:cxnSp>
      <p:sp>
        <p:nvSpPr>
          <p:cNvPr id="39949" name="Rectangle 11"/>
          <p:cNvSpPr>
            <a:spLocks noChangeArrowheads="1"/>
          </p:cNvSpPr>
          <p:nvPr/>
        </p:nvSpPr>
        <p:spPr bwMode="auto">
          <a:xfrm>
            <a:off x="7991475" y="3481388"/>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Demand</a:t>
            </a:r>
          </a:p>
        </p:txBody>
      </p:sp>
      <p:sp>
        <p:nvSpPr>
          <p:cNvPr id="39950" name="Rectangle 12"/>
          <p:cNvSpPr>
            <a:spLocks noChangeArrowheads="1"/>
          </p:cNvSpPr>
          <p:nvPr/>
        </p:nvSpPr>
        <p:spPr bwMode="auto">
          <a:xfrm>
            <a:off x="4648200" y="3481388"/>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Supply</a:t>
            </a:r>
          </a:p>
        </p:txBody>
      </p:sp>
      <p:sp>
        <p:nvSpPr>
          <p:cNvPr id="39951" name="Rectangle 13"/>
          <p:cNvSpPr>
            <a:spLocks noChangeArrowheads="1"/>
          </p:cNvSpPr>
          <p:nvPr/>
        </p:nvSpPr>
        <p:spPr bwMode="auto">
          <a:xfrm>
            <a:off x="5762625" y="3481388"/>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Technology</a:t>
            </a:r>
          </a:p>
        </p:txBody>
      </p:sp>
      <p:sp>
        <p:nvSpPr>
          <p:cNvPr id="39952" name="Rectangle 14"/>
          <p:cNvSpPr>
            <a:spLocks noChangeArrowheads="1"/>
          </p:cNvSpPr>
          <p:nvPr/>
        </p:nvSpPr>
        <p:spPr bwMode="auto">
          <a:xfrm>
            <a:off x="1306513" y="3481388"/>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Time</a:t>
            </a:r>
          </a:p>
        </p:txBody>
      </p:sp>
      <p:sp>
        <p:nvSpPr>
          <p:cNvPr id="39953" name="Rectangle 15"/>
          <p:cNvSpPr>
            <a:spLocks noChangeArrowheads="1"/>
          </p:cNvSpPr>
          <p:nvPr/>
        </p:nvSpPr>
        <p:spPr bwMode="auto">
          <a:xfrm>
            <a:off x="193675" y="3481388"/>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Size</a:t>
            </a:r>
          </a:p>
        </p:txBody>
      </p:sp>
      <p:sp>
        <p:nvSpPr>
          <p:cNvPr id="39954" name="Rectangle 16"/>
          <p:cNvSpPr>
            <a:spLocks noChangeArrowheads="1"/>
          </p:cNvSpPr>
          <p:nvPr/>
        </p:nvSpPr>
        <p:spPr bwMode="auto">
          <a:xfrm>
            <a:off x="6877050" y="3481388"/>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Innovation</a:t>
            </a:r>
          </a:p>
        </p:txBody>
      </p:sp>
      <p:sp>
        <p:nvSpPr>
          <p:cNvPr id="39955" name="Rectangle 17"/>
          <p:cNvSpPr>
            <a:spLocks noChangeArrowheads="1"/>
          </p:cNvSpPr>
          <p:nvPr/>
        </p:nvSpPr>
        <p:spPr bwMode="auto">
          <a:xfrm>
            <a:off x="304800" y="914400"/>
            <a:ext cx="8515350" cy="458788"/>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1600" b="1">
                <a:latin typeface="Times New Roman" pitchFamily="18" charset="0"/>
              </a:rPr>
              <a:t>Customers </a:t>
            </a:r>
            <a:r>
              <a:rPr lang="en-US" sz="1600">
                <a:latin typeface="Times New Roman" pitchFamily="18" charset="0"/>
              </a:rPr>
              <a:t>value </a:t>
            </a:r>
            <a:r>
              <a:rPr lang="en-US" sz="1600" i="1">
                <a:latin typeface="Times New Roman" pitchFamily="18" charset="0"/>
              </a:rPr>
              <a:t>availability and QoS </a:t>
            </a:r>
            <a:r>
              <a:rPr lang="en-US" sz="1600">
                <a:latin typeface="Times New Roman" pitchFamily="18" charset="0"/>
              </a:rPr>
              <a:t>of physical and virtual network; </a:t>
            </a:r>
            <a:r>
              <a:rPr lang="en-US" sz="1600" i="1">
                <a:latin typeface="Times New Roman" pitchFamily="18" charset="0"/>
              </a:rPr>
              <a:t>V </a:t>
            </a:r>
            <a:r>
              <a:rPr lang="en-US" sz="1600">
                <a:latin typeface="Times New Roman" pitchFamily="18" charset="0"/>
              </a:rPr>
              <a:t>and </a:t>
            </a:r>
            <a:r>
              <a:rPr lang="en-US" sz="1600" i="1">
                <a:latin typeface="Times New Roman" pitchFamily="18" charset="0"/>
              </a:rPr>
              <a:t>p </a:t>
            </a:r>
            <a:r>
              <a:rPr lang="en-US" sz="1600">
                <a:latin typeface="Times New Roman" pitchFamily="18" charset="0"/>
              </a:rPr>
              <a:t>are not a differentiator.</a:t>
            </a:r>
            <a:endParaRPr lang="en-US" sz="1600" b="1">
              <a:latin typeface="Times New Roman" pitchFamily="18" charset="0"/>
            </a:endParaRPr>
          </a:p>
        </p:txBody>
      </p:sp>
      <p:cxnSp>
        <p:nvCxnSpPr>
          <p:cNvPr id="39956" name="AutoShape 18"/>
          <p:cNvCxnSpPr>
            <a:cxnSpLocks noChangeShapeType="1"/>
            <a:stCxn id="39955" idx="2"/>
            <a:endCxn id="39942" idx="0"/>
          </p:cNvCxnSpPr>
          <p:nvPr/>
        </p:nvCxnSpPr>
        <p:spPr bwMode="auto">
          <a:xfrm>
            <a:off x="4562475" y="1373188"/>
            <a:ext cx="0" cy="269875"/>
          </a:xfrm>
          <a:prstGeom prst="straightConnector1">
            <a:avLst/>
          </a:prstGeom>
          <a:noFill/>
          <a:ln w="12700">
            <a:solidFill>
              <a:schemeClr val="tx1"/>
            </a:solidFill>
            <a:round/>
            <a:headEnd type="triangle" w="med" len="med"/>
            <a:tailEnd type="triangle" w="med" len="med"/>
          </a:ln>
        </p:spPr>
      </p:cxnSp>
      <p:sp>
        <p:nvSpPr>
          <p:cNvPr id="39957" name="Rectangle 19"/>
          <p:cNvSpPr>
            <a:spLocks noChangeArrowheads="1"/>
          </p:cNvSpPr>
          <p:nvPr/>
        </p:nvSpPr>
        <p:spPr bwMode="auto">
          <a:xfrm>
            <a:off x="3535363" y="3481388"/>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Location</a:t>
            </a:r>
          </a:p>
        </p:txBody>
      </p:sp>
      <p:cxnSp>
        <p:nvCxnSpPr>
          <p:cNvPr id="39958" name="AutoShape 20"/>
          <p:cNvCxnSpPr>
            <a:cxnSpLocks noChangeShapeType="1"/>
            <a:stCxn id="39957" idx="0"/>
            <a:endCxn id="39961" idx="2"/>
          </p:cNvCxnSpPr>
          <p:nvPr/>
        </p:nvCxnSpPr>
        <p:spPr bwMode="auto">
          <a:xfrm flipH="1" flipV="1">
            <a:off x="2366963" y="3135313"/>
            <a:ext cx="1649412" cy="346075"/>
          </a:xfrm>
          <a:prstGeom prst="straightConnector1">
            <a:avLst/>
          </a:prstGeom>
          <a:noFill/>
          <a:ln w="12700">
            <a:solidFill>
              <a:schemeClr val="tx1"/>
            </a:solidFill>
            <a:round/>
            <a:headEnd/>
            <a:tailEnd/>
          </a:ln>
        </p:spPr>
      </p:cxnSp>
      <p:sp>
        <p:nvSpPr>
          <p:cNvPr id="39959" name="Rectangle 21"/>
          <p:cNvSpPr>
            <a:spLocks noChangeArrowheads="1"/>
          </p:cNvSpPr>
          <p:nvPr/>
        </p:nvSpPr>
        <p:spPr bwMode="auto">
          <a:xfrm>
            <a:off x="2420938" y="3481388"/>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Type</a:t>
            </a:r>
          </a:p>
        </p:txBody>
      </p:sp>
      <p:cxnSp>
        <p:nvCxnSpPr>
          <p:cNvPr id="39960" name="AutoShape 22"/>
          <p:cNvCxnSpPr>
            <a:cxnSpLocks noChangeShapeType="1"/>
            <a:stCxn id="39961" idx="2"/>
            <a:endCxn id="39959" idx="0"/>
          </p:cNvCxnSpPr>
          <p:nvPr/>
        </p:nvCxnSpPr>
        <p:spPr bwMode="auto">
          <a:xfrm>
            <a:off x="2366963" y="3135313"/>
            <a:ext cx="534987" cy="346075"/>
          </a:xfrm>
          <a:prstGeom prst="straightConnector1">
            <a:avLst/>
          </a:prstGeom>
          <a:noFill/>
          <a:ln w="12700">
            <a:solidFill>
              <a:schemeClr val="tx1"/>
            </a:solidFill>
            <a:round/>
            <a:headEnd/>
            <a:tailEnd/>
          </a:ln>
        </p:spPr>
      </p:cxnSp>
      <p:sp>
        <p:nvSpPr>
          <p:cNvPr id="39961" name="Rectangle 24"/>
          <p:cNvSpPr>
            <a:spLocks noChangeArrowheads="1"/>
          </p:cNvSpPr>
          <p:nvPr/>
        </p:nvSpPr>
        <p:spPr bwMode="auto">
          <a:xfrm>
            <a:off x="1481138" y="2703513"/>
            <a:ext cx="1771650" cy="431800"/>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2000" b="1" dirty="0" smtClean="0">
                <a:latin typeface="Times New Roman" pitchFamily="18" charset="0"/>
              </a:rPr>
              <a:t>Assets</a:t>
            </a:r>
            <a:endParaRPr lang="en-US" sz="1600" dirty="0">
              <a:latin typeface="Times New Roman" pitchFamily="18" charset="0"/>
            </a:endParaRPr>
          </a:p>
        </p:txBody>
      </p:sp>
      <p:sp>
        <p:nvSpPr>
          <p:cNvPr id="39962" name="Rectangle 25"/>
          <p:cNvSpPr>
            <a:spLocks noChangeArrowheads="1"/>
          </p:cNvSpPr>
          <p:nvPr/>
        </p:nvSpPr>
        <p:spPr bwMode="auto">
          <a:xfrm>
            <a:off x="5908675" y="2705100"/>
            <a:ext cx="1698625" cy="431800"/>
          </a:xfrm>
          <a:prstGeom prst="rect">
            <a:avLst/>
          </a:prstGeom>
          <a:solidFill>
            <a:srgbClr val="CCECFF"/>
          </a:solidFill>
          <a:ln w="9525">
            <a:solidFill>
              <a:schemeClr val="tx1"/>
            </a:solidFill>
            <a:miter lim="800000"/>
            <a:headEnd type="none" w="sm" len="sm"/>
            <a:tailEnd type="none" w="sm" len="sm"/>
          </a:ln>
        </p:spPr>
        <p:txBody>
          <a:bodyPr wrap="none" anchor="ctr"/>
          <a:lstStyle/>
          <a:p>
            <a:pPr algn="ctr" eaLnBrk="0" hangingPunct="0"/>
            <a:r>
              <a:rPr lang="en-US" sz="2000" b="1">
                <a:latin typeface="Times New Roman" pitchFamily="18" charset="0"/>
              </a:rPr>
              <a:t>Processes</a:t>
            </a:r>
            <a:endParaRPr lang="en-US" sz="1600">
              <a:latin typeface="Times New Roman" pitchFamily="18" charset="0"/>
            </a:endParaRPr>
          </a:p>
        </p:txBody>
      </p:sp>
      <p:sp>
        <p:nvSpPr>
          <p:cNvPr id="39963" name="Text Box 26"/>
          <p:cNvSpPr txBox="1">
            <a:spLocks noChangeArrowheads="1"/>
          </p:cNvSpPr>
          <p:nvPr/>
        </p:nvSpPr>
        <p:spPr bwMode="blackWhite">
          <a:xfrm>
            <a:off x="3611563" y="3992563"/>
            <a:ext cx="1117600" cy="1341437"/>
          </a:xfrm>
          <a:prstGeom prst="rect">
            <a:avLst/>
          </a:prstGeom>
          <a:noFill/>
          <a:ln w="9525">
            <a:noFill/>
            <a:miter lim="800000"/>
            <a:headEnd/>
            <a:tailEnd/>
          </a:ln>
        </p:spPr>
        <p:txBody>
          <a:bodyPr/>
          <a:lstStyle/>
          <a:p>
            <a:pPr marL="119063" indent="-119063">
              <a:lnSpc>
                <a:spcPct val="90000"/>
              </a:lnSpc>
              <a:spcBef>
                <a:spcPct val="20000"/>
              </a:spcBef>
            </a:pPr>
            <a:r>
              <a:rPr lang="en-US" sz="1200"/>
              <a:t>Centralized</a:t>
            </a:r>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r>
              <a:rPr lang="en-US" sz="1200"/>
              <a:t>Decentralized</a:t>
            </a:r>
          </a:p>
          <a:p>
            <a:pPr marL="119063" indent="-119063">
              <a:lnSpc>
                <a:spcPct val="90000"/>
              </a:lnSpc>
              <a:spcBef>
                <a:spcPct val="20000"/>
              </a:spcBef>
            </a:pPr>
            <a:r>
              <a:rPr lang="en-US" sz="1200"/>
              <a:t>(fragmented</a:t>
            </a:r>
          </a:p>
          <a:p>
            <a:pPr marL="119063" indent="-119063">
              <a:lnSpc>
                <a:spcPct val="90000"/>
              </a:lnSpc>
              <a:spcBef>
                <a:spcPct val="20000"/>
              </a:spcBef>
            </a:pPr>
            <a:r>
              <a:rPr lang="en-US" sz="1200"/>
              <a:t>but clustered)</a:t>
            </a:r>
          </a:p>
          <a:p>
            <a:pPr marL="119063" indent="-119063">
              <a:lnSpc>
                <a:spcPct val="90000"/>
              </a:lnSpc>
              <a:spcBef>
                <a:spcPct val="20000"/>
              </a:spcBef>
            </a:pPr>
            <a:endParaRPr lang="en-US" sz="1200"/>
          </a:p>
        </p:txBody>
      </p:sp>
      <p:sp>
        <p:nvSpPr>
          <p:cNvPr id="39964" name="Text Box 27"/>
          <p:cNvSpPr txBox="1">
            <a:spLocks noChangeArrowheads="1"/>
          </p:cNvSpPr>
          <p:nvPr/>
        </p:nvSpPr>
        <p:spPr bwMode="blackWhite">
          <a:xfrm>
            <a:off x="4603750" y="3992563"/>
            <a:ext cx="1158875" cy="1341437"/>
          </a:xfrm>
          <a:prstGeom prst="rect">
            <a:avLst/>
          </a:prstGeom>
          <a:noFill/>
          <a:ln w="9525">
            <a:noFill/>
            <a:miter lim="800000"/>
            <a:headEnd/>
            <a:tailEnd/>
          </a:ln>
        </p:spPr>
        <p:txBody>
          <a:bodyPr/>
          <a:lstStyle/>
          <a:p>
            <a:pPr marL="119063" indent="-119063">
              <a:lnSpc>
                <a:spcPct val="90000"/>
              </a:lnSpc>
              <a:spcBef>
                <a:spcPct val="20000"/>
              </a:spcBef>
            </a:pPr>
            <a:r>
              <a:rPr lang="en-US" sz="1200"/>
              <a:t> Highly integrated</a:t>
            </a:r>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r>
              <a:rPr lang="en-US" sz="1200"/>
              <a:t>Outsourcing</a:t>
            </a:r>
          </a:p>
          <a:p>
            <a:pPr marL="119063" indent="-119063">
              <a:lnSpc>
                <a:spcPct val="90000"/>
              </a:lnSpc>
              <a:spcBef>
                <a:spcPct val="20000"/>
              </a:spcBef>
            </a:pPr>
            <a:r>
              <a:rPr lang="en-US" sz="1200"/>
              <a:t>and alliances</a:t>
            </a:r>
          </a:p>
        </p:txBody>
      </p:sp>
      <p:sp>
        <p:nvSpPr>
          <p:cNvPr id="39965" name="Text Box 28"/>
          <p:cNvSpPr txBox="1">
            <a:spLocks noChangeArrowheads="1"/>
          </p:cNvSpPr>
          <p:nvPr/>
        </p:nvSpPr>
        <p:spPr bwMode="blackWhite">
          <a:xfrm>
            <a:off x="2117725" y="3992563"/>
            <a:ext cx="1595438" cy="1341437"/>
          </a:xfrm>
          <a:prstGeom prst="rect">
            <a:avLst/>
          </a:prstGeom>
          <a:noFill/>
          <a:ln w="9525">
            <a:noFill/>
            <a:miter lim="800000"/>
            <a:headEnd/>
            <a:tailEnd/>
          </a:ln>
        </p:spPr>
        <p:txBody>
          <a:bodyPr/>
          <a:lstStyle/>
          <a:p>
            <a:pPr marL="119063" indent="-119063">
              <a:lnSpc>
                <a:spcPct val="90000"/>
              </a:lnSpc>
              <a:spcBef>
                <a:spcPct val="20000"/>
              </a:spcBef>
            </a:pPr>
            <a:r>
              <a:rPr lang="en-US" sz="1200"/>
              <a:t>Electronic servers,</a:t>
            </a:r>
          </a:p>
          <a:p>
            <a:pPr marL="119063" indent="-119063">
              <a:lnSpc>
                <a:spcPct val="90000"/>
              </a:lnSpc>
              <a:spcBef>
                <a:spcPct val="20000"/>
              </a:spcBef>
            </a:pPr>
            <a:r>
              <a:rPr lang="en-US" sz="1200"/>
              <a:t>Product-dedicated,</a:t>
            </a:r>
          </a:p>
          <a:p>
            <a:pPr marL="119063" indent="-119063">
              <a:lnSpc>
                <a:spcPct val="90000"/>
              </a:lnSpc>
              <a:spcBef>
                <a:spcPct val="20000"/>
              </a:spcBef>
            </a:pPr>
            <a:r>
              <a:rPr lang="en-US" sz="1200"/>
              <a:t>Labor still bottleneck</a:t>
            </a:r>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r>
              <a:rPr lang="en-US" sz="1200"/>
              <a:t>Branches, DL</a:t>
            </a:r>
          </a:p>
        </p:txBody>
      </p:sp>
      <p:sp>
        <p:nvSpPr>
          <p:cNvPr id="39966" name="Text Box 29"/>
          <p:cNvSpPr txBox="1">
            <a:spLocks noChangeArrowheads="1"/>
          </p:cNvSpPr>
          <p:nvPr/>
        </p:nvSpPr>
        <p:spPr bwMode="blackWhite">
          <a:xfrm>
            <a:off x="1233488" y="3992563"/>
            <a:ext cx="1238250" cy="1341437"/>
          </a:xfrm>
          <a:prstGeom prst="rect">
            <a:avLst/>
          </a:prstGeom>
          <a:noFill/>
          <a:ln w="9525">
            <a:noFill/>
            <a:miter lim="800000"/>
            <a:headEnd/>
            <a:tailEnd/>
          </a:ln>
        </p:spPr>
        <p:txBody>
          <a:bodyPr/>
          <a:lstStyle/>
          <a:p>
            <a:pPr marL="119063" indent="-119063">
              <a:lnSpc>
                <a:spcPct val="90000"/>
              </a:lnSpc>
              <a:spcBef>
                <a:spcPct val="20000"/>
              </a:spcBef>
            </a:pPr>
            <a:r>
              <a:rPr lang="en-US" sz="1200"/>
              <a:t> Adjustable labor</a:t>
            </a:r>
          </a:p>
        </p:txBody>
      </p:sp>
      <p:sp>
        <p:nvSpPr>
          <p:cNvPr id="39967" name="Text Box 30"/>
          <p:cNvSpPr txBox="1">
            <a:spLocks noChangeArrowheads="1"/>
          </p:cNvSpPr>
          <p:nvPr/>
        </p:nvSpPr>
        <p:spPr bwMode="blackWhite">
          <a:xfrm>
            <a:off x="5548313" y="3992563"/>
            <a:ext cx="2439987" cy="1951037"/>
          </a:xfrm>
          <a:prstGeom prst="rect">
            <a:avLst/>
          </a:prstGeom>
          <a:noFill/>
          <a:ln w="9525">
            <a:noFill/>
            <a:miter lim="800000"/>
            <a:headEnd/>
            <a:tailEnd/>
          </a:ln>
        </p:spPr>
        <p:txBody>
          <a:bodyPr/>
          <a:lstStyle/>
          <a:p>
            <a:pPr marL="119063" indent="-119063">
              <a:lnSpc>
                <a:spcPct val="90000"/>
              </a:lnSpc>
              <a:spcBef>
                <a:spcPct val="20000"/>
              </a:spcBef>
            </a:pPr>
            <a:r>
              <a:rPr lang="en-US" sz="1200"/>
              <a:t>Automated flow</a:t>
            </a:r>
          </a:p>
          <a:p>
            <a:pPr marL="119063" indent="-119063">
              <a:lnSpc>
                <a:spcPct val="90000"/>
              </a:lnSpc>
              <a:spcBef>
                <a:spcPct val="20000"/>
              </a:spcBef>
            </a:pPr>
            <a:r>
              <a:rPr lang="en-US" sz="1200"/>
              <a:t>shop, high utilization</a:t>
            </a:r>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r>
              <a:rPr lang="en-US" sz="1200"/>
              <a:t>Manual information</a:t>
            </a:r>
          </a:p>
          <a:p>
            <a:pPr marL="119063" indent="-119063">
              <a:lnSpc>
                <a:spcPct val="90000"/>
              </a:lnSpc>
              <a:spcBef>
                <a:spcPct val="20000"/>
              </a:spcBef>
            </a:pPr>
            <a:r>
              <a:rPr lang="en-US" sz="1200"/>
              <a:t>collection</a:t>
            </a:r>
            <a:endParaRPr lang="en-US" sz="1200">
              <a:solidFill>
                <a:schemeClr val="accent2"/>
              </a:solidFill>
            </a:endParaRPr>
          </a:p>
          <a:p>
            <a:pPr marL="119063" indent="-119063">
              <a:lnSpc>
                <a:spcPct val="90000"/>
              </a:lnSpc>
              <a:spcBef>
                <a:spcPct val="20000"/>
              </a:spcBef>
            </a:pPr>
            <a:r>
              <a:rPr lang="en-US" sz="1200" b="1"/>
              <a:t>IT is the core for coordination</a:t>
            </a:r>
          </a:p>
          <a:p>
            <a:pPr marL="119063" indent="-119063">
              <a:lnSpc>
                <a:spcPct val="90000"/>
              </a:lnSpc>
              <a:spcBef>
                <a:spcPct val="20000"/>
              </a:spcBef>
            </a:pPr>
            <a:r>
              <a:rPr lang="en-US" sz="1200" b="1"/>
              <a:t>(merger problems)</a:t>
            </a:r>
          </a:p>
          <a:p>
            <a:pPr marL="119063" indent="-119063">
              <a:lnSpc>
                <a:spcPct val="90000"/>
              </a:lnSpc>
              <a:spcBef>
                <a:spcPct val="20000"/>
              </a:spcBef>
            </a:pPr>
            <a:endParaRPr lang="en-US" sz="1200"/>
          </a:p>
        </p:txBody>
      </p:sp>
      <p:sp>
        <p:nvSpPr>
          <p:cNvPr id="39968" name="Text Box 31"/>
          <p:cNvSpPr txBox="1">
            <a:spLocks noChangeArrowheads="1"/>
          </p:cNvSpPr>
          <p:nvPr/>
        </p:nvSpPr>
        <p:spPr bwMode="blackWhite">
          <a:xfrm>
            <a:off x="68263" y="3992563"/>
            <a:ext cx="1343025" cy="1341437"/>
          </a:xfrm>
          <a:prstGeom prst="rect">
            <a:avLst/>
          </a:prstGeom>
          <a:noFill/>
          <a:ln w="9525">
            <a:noFill/>
            <a:miter lim="800000"/>
            <a:headEnd/>
            <a:tailEnd/>
          </a:ln>
        </p:spPr>
        <p:txBody>
          <a:bodyPr/>
          <a:lstStyle/>
          <a:p>
            <a:pPr marL="119063" indent="-119063">
              <a:lnSpc>
                <a:spcPct val="90000"/>
              </a:lnSpc>
              <a:spcBef>
                <a:spcPct val="20000"/>
              </a:spcBef>
            </a:pPr>
            <a:r>
              <a:rPr lang="en-US" sz="1200"/>
              <a:t>High throughput</a:t>
            </a:r>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r>
              <a:rPr lang="en-US" sz="1200"/>
              <a:t>Low throughput</a:t>
            </a:r>
          </a:p>
          <a:p>
            <a:pPr marL="119063" indent="-119063">
              <a:lnSpc>
                <a:spcPct val="90000"/>
              </a:lnSpc>
              <a:spcBef>
                <a:spcPct val="20000"/>
              </a:spcBef>
            </a:pPr>
            <a:r>
              <a:rPr lang="en-US" sz="1200"/>
              <a:t>per branch</a:t>
            </a:r>
          </a:p>
        </p:txBody>
      </p:sp>
      <p:sp>
        <p:nvSpPr>
          <p:cNvPr id="39969" name="Text Box 32"/>
          <p:cNvSpPr txBox="1">
            <a:spLocks noChangeArrowheads="1"/>
          </p:cNvSpPr>
          <p:nvPr/>
        </p:nvSpPr>
        <p:spPr bwMode="blackWhite">
          <a:xfrm>
            <a:off x="6967538" y="3992563"/>
            <a:ext cx="2176462" cy="1341437"/>
          </a:xfrm>
          <a:prstGeom prst="rect">
            <a:avLst/>
          </a:prstGeom>
          <a:noFill/>
          <a:ln w="9525">
            <a:noFill/>
            <a:miter lim="800000"/>
            <a:headEnd/>
            <a:tailEnd/>
          </a:ln>
        </p:spPr>
        <p:txBody>
          <a:bodyPr/>
          <a:lstStyle/>
          <a:p>
            <a:pPr marL="119063" indent="-119063">
              <a:lnSpc>
                <a:spcPct val="90000"/>
              </a:lnSpc>
              <a:spcBef>
                <a:spcPct val="20000"/>
              </a:spcBef>
            </a:pPr>
            <a:r>
              <a:rPr lang="en-US" sz="1200"/>
              <a:t>Mainly process</a:t>
            </a:r>
          </a:p>
          <a:p>
            <a:pPr marL="119063" indent="-119063">
              <a:lnSpc>
                <a:spcPct val="90000"/>
              </a:lnSpc>
              <a:spcBef>
                <a:spcPct val="20000"/>
              </a:spcBef>
            </a:pPr>
            <a:r>
              <a:rPr lang="en-US" sz="1200"/>
              <a:t>focused for efficiency</a:t>
            </a:r>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endParaRPr lang="en-US" sz="1200"/>
          </a:p>
          <a:p>
            <a:pPr marL="119063" indent="-119063">
              <a:lnSpc>
                <a:spcPct val="90000"/>
              </a:lnSpc>
              <a:spcBef>
                <a:spcPct val="20000"/>
              </a:spcBef>
            </a:pPr>
            <a:r>
              <a:rPr lang="en-US" sz="1200"/>
              <a:t>Product innovation</a:t>
            </a:r>
          </a:p>
          <a:p>
            <a:pPr marL="119063" indent="-119063">
              <a:lnSpc>
                <a:spcPct val="90000"/>
              </a:lnSpc>
              <a:spcBef>
                <a:spcPct val="20000"/>
              </a:spcBef>
            </a:pPr>
            <a:r>
              <a:rPr lang="en-US" sz="1200"/>
              <a:t>occurs but is easily copied</a:t>
            </a:r>
          </a:p>
        </p:txBody>
      </p:sp>
      <p:sp>
        <p:nvSpPr>
          <p:cNvPr id="39970" name="Text Box 41"/>
          <p:cNvSpPr txBox="1">
            <a:spLocks noChangeArrowheads="1"/>
          </p:cNvSpPr>
          <p:nvPr/>
        </p:nvSpPr>
        <p:spPr bwMode="blackWhite">
          <a:xfrm>
            <a:off x="6223000" y="4902200"/>
            <a:ext cx="1647825" cy="274638"/>
          </a:xfrm>
          <a:prstGeom prst="rect">
            <a:avLst/>
          </a:prstGeom>
          <a:noFill/>
          <a:ln w="9525">
            <a:noFill/>
            <a:miter lim="800000"/>
            <a:headEnd/>
            <a:tailEnd/>
          </a:ln>
        </p:spPr>
        <p:txBody>
          <a:bodyPr>
            <a:spAutoFit/>
          </a:bodyPr>
          <a:lstStyle/>
          <a:p>
            <a:pPr>
              <a:spcBef>
                <a:spcPct val="20000"/>
              </a:spcBef>
            </a:pPr>
            <a:r>
              <a:rPr lang="en-US" sz="1200" b="1">
                <a:solidFill>
                  <a:srgbClr val="FF3300"/>
                </a:solidFill>
              </a:rPr>
              <a:t>Retail Network</a:t>
            </a:r>
          </a:p>
        </p:txBody>
      </p:sp>
      <p:sp>
        <p:nvSpPr>
          <p:cNvPr id="39971" name="Text Box 42"/>
          <p:cNvSpPr txBox="1">
            <a:spLocks noChangeArrowheads="1"/>
          </p:cNvSpPr>
          <p:nvPr/>
        </p:nvSpPr>
        <p:spPr bwMode="blackWhite">
          <a:xfrm>
            <a:off x="-263525" y="4451350"/>
            <a:ext cx="2290763" cy="274638"/>
          </a:xfrm>
          <a:prstGeom prst="rect">
            <a:avLst/>
          </a:prstGeom>
          <a:noFill/>
          <a:ln w="9525">
            <a:noFill/>
            <a:miter lim="800000"/>
            <a:headEnd/>
            <a:tailEnd/>
          </a:ln>
        </p:spPr>
        <p:txBody>
          <a:bodyPr>
            <a:spAutoFit/>
          </a:bodyPr>
          <a:lstStyle/>
          <a:p>
            <a:pPr algn="ctr">
              <a:spcBef>
                <a:spcPct val="20000"/>
              </a:spcBef>
            </a:pPr>
            <a:r>
              <a:rPr lang="en-US" sz="1200" b="1">
                <a:solidFill>
                  <a:srgbClr val="FF3300"/>
                </a:solidFill>
              </a:rPr>
              <a:t>Back-office Network</a:t>
            </a:r>
          </a:p>
        </p:txBody>
      </p:sp>
      <p:cxnSp>
        <p:nvCxnSpPr>
          <p:cNvPr id="39972" name="AutoShape 43"/>
          <p:cNvCxnSpPr>
            <a:cxnSpLocks noChangeShapeType="1"/>
            <a:stCxn id="39942" idx="2"/>
            <a:endCxn id="39961" idx="0"/>
          </p:cNvCxnSpPr>
          <p:nvPr/>
        </p:nvCxnSpPr>
        <p:spPr bwMode="auto">
          <a:xfrm flipH="1">
            <a:off x="2366963" y="2312988"/>
            <a:ext cx="2195512" cy="390525"/>
          </a:xfrm>
          <a:prstGeom prst="straightConnector1">
            <a:avLst/>
          </a:prstGeom>
          <a:noFill/>
          <a:ln w="9525">
            <a:solidFill>
              <a:schemeClr val="tx1"/>
            </a:solidFill>
            <a:round/>
            <a:headEnd type="triangle" w="med" len="med"/>
            <a:tailEnd type="triangle" w="med" len="med"/>
          </a:ln>
        </p:spPr>
      </p:cxnSp>
      <p:cxnSp>
        <p:nvCxnSpPr>
          <p:cNvPr id="39973" name="AutoShape 44"/>
          <p:cNvCxnSpPr>
            <a:cxnSpLocks noChangeShapeType="1"/>
            <a:stCxn id="39942" idx="2"/>
            <a:endCxn id="39962" idx="0"/>
          </p:cNvCxnSpPr>
          <p:nvPr/>
        </p:nvCxnSpPr>
        <p:spPr bwMode="auto">
          <a:xfrm>
            <a:off x="4562475" y="2312988"/>
            <a:ext cx="2195513" cy="392112"/>
          </a:xfrm>
          <a:prstGeom prst="straightConnector1">
            <a:avLst/>
          </a:prstGeom>
          <a:noFill/>
          <a:ln w="9525">
            <a:solidFill>
              <a:schemeClr val="tx1"/>
            </a:solidFill>
            <a:round/>
            <a:headEnd type="triangle" w="med" len="med"/>
            <a:tailEnd type="triangle" w="med" len="med"/>
          </a:ln>
        </p:spPr>
      </p:cxn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0"/>
          <p:cNvSpPr>
            <a:spLocks noGrp="1" noChangeArrowheads="1"/>
          </p:cNvSpPr>
          <p:nvPr>
            <p:ph type="title"/>
          </p:nvPr>
        </p:nvSpPr>
        <p:spPr/>
        <p:txBody>
          <a:bodyPr/>
          <a:lstStyle/>
          <a:p>
            <a:pPr eaLnBrk="1" hangingPunct="1"/>
            <a:r>
              <a:rPr lang="en-US" dirty="0" smtClean="0"/>
              <a:t>VCAP framework and Principle of alignment</a:t>
            </a:r>
          </a:p>
        </p:txBody>
      </p:sp>
      <p:sp>
        <p:nvSpPr>
          <p:cNvPr id="36867" name="Rectangle 3"/>
          <p:cNvSpPr>
            <a:spLocks noGrp="1" noChangeArrowheads="1"/>
          </p:cNvSpPr>
          <p:nvPr>
            <p:ph type="body" idx="4294967295"/>
          </p:nvPr>
        </p:nvSpPr>
        <p:spPr>
          <a:xfrm>
            <a:off x="771525" y="5326063"/>
            <a:ext cx="8372475" cy="1074737"/>
          </a:xfrm>
        </p:spPr>
        <p:txBody>
          <a:bodyPr/>
          <a:lstStyle/>
          <a:p>
            <a:pPr eaLnBrk="1" hangingPunct="1"/>
            <a:r>
              <a:rPr lang="en-US" dirty="0" smtClean="0"/>
              <a:t>Operations strategy should develop assets and configure processes such that the resulting competencies are </a:t>
            </a:r>
            <a:r>
              <a:rPr lang="en-US" b="1" dirty="0" smtClean="0">
                <a:solidFill>
                  <a:srgbClr val="FF3300"/>
                </a:solidFill>
              </a:rPr>
              <a:t>aligned</a:t>
            </a:r>
            <a:r>
              <a:rPr lang="en-US" dirty="0" smtClean="0"/>
              <a:t> with (and adapt to) the competitive position that the firm seeks over time</a:t>
            </a:r>
          </a:p>
        </p:txBody>
      </p:sp>
      <p:sp>
        <p:nvSpPr>
          <p:cNvPr id="36868" name="Rectangle 4"/>
          <p:cNvSpPr>
            <a:spLocks noChangeArrowheads="1"/>
          </p:cNvSpPr>
          <p:nvPr/>
        </p:nvSpPr>
        <p:spPr bwMode="auto">
          <a:xfrm>
            <a:off x="776288" y="2597150"/>
            <a:ext cx="7524750" cy="962025"/>
          </a:xfrm>
          <a:prstGeom prst="rect">
            <a:avLst/>
          </a:prstGeom>
          <a:solidFill>
            <a:srgbClr val="CCECFF">
              <a:alpha val="29019"/>
            </a:srgbClr>
          </a:solidFill>
          <a:ln w="12700">
            <a:solidFill>
              <a:schemeClr val="bg1"/>
            </a:solidFill>
            <a:miter lim="800000"/>
            <a:headEnd type="none" w="sm" len="sm"/>
            <a:tailEnd type="none" w="sm" len="sm"/>
          </a:ln>
        </p:spPr>
        <p:txBody>
          <a:bodyPr wrap="none" anchor="ctr"/>
          <a:lstStyle/>
          <a:p>
            <a:endParaRPr lang="en-US"/>
          </a:p>
        </p:txBody>
      </p:sp>
      <p:sp>
        <p:nvSpPr>
          <p:cNvPr id="36869" name="Rectangle 5"/>
          <p:cNvSpPr>
            <a:spLocks noChangeArrowheads="1"/>
          </p:cNvSpPr>
          <p:nvPr/>
        </p:nvSpPr>
        <p:spPr bwMode="auto">
          <a:xfrm>
            <a:off x="792163" y="2611438"/>
            <a:ext cx="1900237" cy="960437"/>
          </a:xfrm>
          <a:prstGeom prst="rect">
            <a:avLst/>
          </a:prstGeom>
          <a:noFill/>
          <a:ln w="9525">
            <a:noFill/>
            <a:miter lim="800000"/>
            <a:headEnd type="none" w="sm" len="sm"/>
            <a:tailEnd type="none" w="sm" len="sm"/>
          </a:ln>
        </p:spPr>
        <p:txBody>
          <a:bodyPr wrap="none" anchor="ctr"/>
          <a:lstStyle/>
          <a:p>
            <a:pPr algn="ctr" eaLnBrk="0" hangingPunct="0"/>
            <a:r>
              <a:rPr lang="en-US" sz="2000" b="1">
                <a:solidFill>
                  <a:schemeClr val="accent2"/>
                </a:solidFill>
                <a:latin typeface="Times New Roman" pitchFamily="18" charset="0"/>
              </a:rPr>
              <a:t>Competencies</a:t>
            </a:r>
          </a:p>
        </p:txBody>
      </p:sp>
      <p:sp>
        <p:nvSpPr>
          <p:cNvPr id="36870" name="Rectangle 6"/>
          <p:cNvSpPr>
            <a:spLocks noChangeArrowheads="1"/>
          </p:cNvSpPr>
          <p:nvPr/>
        </p:nvSpPr>
        <p:spPr bwMode="auto">
          <a:xfrm>
            <a:off x="776288" y="3948113"/>
            <a:ext cx="7524750" cy="962025"/>
          </a:xfrm>
          <a:prstGeom prst="rect">
            <a:avLst/>
          </a:prstGeom>
          <a:solidFill>
            <a:srgbClr val="CCECFF">
              <a:alpha val="29019"/>
            </a:srgbClr>
          </a:solidFill>
          <a:ln w="12700">
            <a:solidFill>
              <a:schemeClr val="bg1"/>
            </a:solidFill>
            <a:miter lim="800000"/>
            <a:headEnd type="none" w="sm" len="sm"/>
            <a:tailEnd type="none" w="sm" len="sm"/>
          </a:ln>
        </p:spPr>
        <p:txBody>
          <a:bodyPr wrap="none" anchor="ctr"/>
          <a:lstStyle/>
          <a:p>
            <a:endParaRPr lang="en-US"/>
          </a:p>
        </p:txBody>
      </p:sp>
      <p:sp>
        <p:nvSpPr>
          <p:cNvPr id="36871" name="Rectangle 7"/>
          <p:cNvSpPr>
            <a:spLocks noChangeArrowheads="1"/>
          </p:cNvSpPr>
          <p:nvPr/>
        </p:nvSpPr>
        <p:spPr bwMode="auto">
          <a:xfrm>
            <a:off x="792163" y="3962400"/>
            <a:ext cx="1900237" cy="960438"/>
          </a:xfrm>
          <a:prstGeom prst="rect">
            <a:avLst/>
          </a:prstGeom>
          <a:noFill/>
          <a:ln w="9525">
            <a:noFill/>
            <a:miter lim="800000"/>
            <a:headEnd type="none" w="sm" len="sm"/>
            <a:tailEnd type="none" w="sm" len="sm"/>
          </a:ln>
        </p:spPr>
        <p:txBody>
          <a:bodyPr wrap="none" anchor="ctr"/>
          <a:lstStyle/>
          <a:p>
            <a:pPr algn="ctr" eaLnBrk="0" hangingPunct="0"/>
            <a:r>
              <a:rPr lang="en-US" sz="2000" b="1" dirty="0" smtClean="0">
                <a:solidFill>
                  <a:schemeClr val="accent2"/>
                </a:solidFill>
                <a:latin typeface="Times New Roman" pitchFamily="18" charset="0"/>
              </a:rPr>
              <a:t>Assets </a:t>
            </a:r>
            <a:endParaRPr lang="en-US" sz="2000" b="1" dirty="0">
              <a:solidFill>
                <a:schemeClr val="accent2"/>
              </a:solidFill>
              <a:latin typeface="Times New Roman" pitchFamily="18" charset="0"/>
            </a:endParaRPr>
          </a:p>
          <a:p>
            <a:pPr algn="ctr" eaLnBrk="0" hangingPunct="0"/>
            <a:r>
              <a:rPr lang="en-US" sz="2000" b="1" dirty="0">
                <a:solidFill>
                  <a:schemeClr val="accent2"/>
                </a:solidFill>
                <a:latin typeface="Times New Roman" pitchFamily="18" charset="0"/>
              </a:rPr>
              <a:t>&amp; </a:t>
            </a:r>
          </a:p>
          <a:p>
            <a:pPr algn="ctr" eaLnBrk="0" hangingPunct="0"/>
            <a:r>
              <a:rPr lang="en-US" sz="2000" b="1" dirty="0">
                <a:solidFill>
                  <a:schemeClr val="accent2"/>
                </a:solidFill>
                <a:latin typeface="Times New Roman" pitchFamily="18" charset="0"/>
              </a:rPr>
              <a:t>Processes</a:t>
            </a:r>
          </a:p>
        </p:txBody>
      </p:sp>
      <p:sp>
        <p:nvSpPr>
          <p:cNvPr id="36872" name="Rectangle 8"/>
          <p:cNvSpPr>
            <a:spLocks noChangeArrowheads="1"/>
          </p:cNvSpPr>
          <p:nvPr/>
        </p:nvSpPr>
        <p:spPr bwMode="auto">
          <a:xfrm>
            <a:off x="776288" y="1252538"/>
            <a:ext cx="7524750" cy="962025"/>
          </a:xfrm>
          <a:prstGeom prst="rect">
            <a:avLst/>
          </a:prstGeom>
          <a:solidFill>
            <a:srgbClr val="CCECFF">
              <a:alpha val="29019"/>
            </a:srgbClr>
          </a:solidFill>
          <a:ln w="12700">
            <a:solidFill>
              <a:schemeClr val="bg1"/>
            </a:solidFill>
            <a:miter lim="800000"/>
            <a:headEnd type="none" w="sm" len="sm"/>
            <a:tailEnd type="none" w="sm" len="sm"/>
          </a:ln>
        </p:spPr>
        <p:txBody>
          <a:bodyPr wrap="none" anchor="ctr"/>
          <a:lstStyle/>
          <a:p>
            <a:endParaRPr lang="en-US"/>
          </a:p>
        </p:txBody>
      </p:sp>
      <p:sp>
        <p:nvSpPr>
          <p:cNvPr id="36873" name="Rectangle 9"/>
          <p:cNvSpPr>
            <a:spLocks noChangeArrowheads="1"/>
          </p:cNvSpPr>
          <p:nvPr/>
        </p:nvSpPr>
        <p:spPr bwMode="auto">
          <a:xfrm>
            <a:off x="2768600" y="1355725"/>
            <a:ext cx="5475288" cy="760413"/>
          </a:xfrm>
          <a:prstGeom prst="rect">
            <a:avLst/>
          </a:prstGeom>
          <a:noFill/>
          <a:ln w="9525">
            <a:noFill/>
            <a:miter lim="800000"/>
            <a:headEnd/>
            <a:tailEnd/>
          </a:ln>
        </p:spPr>
        <p:txBody>
          <a:bodyPr lIns="92075" tIns="46038" rIns="92075" bIns="46038"/>
          <a:lstStyle/>
          <a:p>
            <a:pPr marL="457200" indent="-457200">
              <a:lnSpc>
                <a:spcPct val="80000"/>
              </a:lnSpc>
              <a:spcBef>
                <a:spcPct val="20000"/>
              </a:spcBef>
              <a:buSzPct val="90000"/>
              <a:buFont typeface="Wingdings" pitchFamily="2" charset="2"/>
              <a:buNone/>
            </a:pPr>
            <a:r>
              <a:rPr lang="en-US" sz="1600">
                <a:latin typeface="Times New Roman" pitchFamily="18" charset="0"/>
              </a:rPr>
              <a:t>How do we compete &amp; provide value to our customers?</a:t>
            </a:r>
            <a:endParaRPr lang="en-US" sz="1400">
              <a:latin typeface="Times New Roman" pitchFamily="18" charset="0"/>
            </a:endParaRPr>
          </a:p>
          <a:p>
            <a:pPr marL="838200" lvl="1" indent="-381000">
              <a:lnSpc>
                <a:spcPct val="80000"/>
              </a:lnSpc>
              <a:spcBef>
                <a:spcPct val="20000"/>
              </a:spcBef>
              <a:buClr>
                <a:srgbClr val="FF0000"/>
              </a:buClr>
              <a:buSzPct val="85000"/>
              <a:buFont typeface="Wingdings" pitchFamily="2" charset="2"/>
              <a:buChar char="Ø"/>
            </a:pPr>
            <a:r>
              <a:rPr lang="en-US" sz="1400">
                <a:latin typeface="Times New Roman" pitchFamily="18" charset="0"/>
              </a:rPr>
              <a:t>Prioritize our customer value proposition around </a:t>
            </a:r>
          </a:p>
          <a:p>
            <a:pPr marL="838200" lvl="1" indent="-381000">
              <a:lnSpc>
                <a:spcPct val="80000"/>
              </a:lnSpc>
              <a:spcBef>
                <a:spcPct val="20000"/>
              </a:spcBef>
              <a:buClr>
                <a:srgbClr val="FF0000"/>
              </a:buClr>
              <a:buSzPct val="85000"/>
              <a:buFont typeface="Wingdings" pitchFamily="2" charset="2"/>
              <a:buNone/>
            </a:pPr>
            <a:r>
              <a:rPr lang="en-US" sz="1400">
                <a:latin typeface="Times New Roman" pitchFamily="18" charset="0"/>
              </a:rPr>
              <a:t>	price, responsiveness, quality, variety</a:t>
            </a:r>
          </a:p>
        </p:txBody>
      </p:sp>
      <p:sp>
        <p:nvSpPr>
          <p:cNvPr id="36874" name="Rectangle 10"/>
          <p:cNvSpPr>
            <a:spLocks noChangeArrowheads="1"/>
          </p:cNvSpPr>
          <p:nvPr/>
        </p:nvSpPr>
        <p:spPr bwMode="auto">
          <a:xfrm>
            <a:off x="2768600" y="4024313"/>
            <a:ext cx="5475288" cy="831850"/>
          </a:xfrm>
          <a:prstGeom prst="rect">
            <a:avLst/>
          </a:prstGeom>
          <a:noFill/>
          <a:ln w="9525">
            <a:noFill/>
            <a:miter lim="800000"/>
            <a:headEnd/>
            <a:tailEnd/>
          </a:ln>
        </p:spPr>
        <p:txBody>
          <a:bodyPr lIns="92075" tIns="46038" rIns="92075" bIns="46038"/>
          <a:lstStyle/>
          <a:p>
            <a:pPr marL="457200" indent="-457200">
              <a:lnSpc>
                <a:spcPct val="80000"/>
              </a:lnSpc>
              <a:spcBef>
                <a:spcPct val="20000"/>
              </a:spcBef>
              <a:buSzPct val="90000"/>
              <a:buFont typeface="Wingdings" pitchFamily="2" charset="2"/>
              <a:buNone/>
            </a:pPr>
            <a:r>
              <a:rPr lang="en-US" sz="1600">
                <a:latin typeface="Times New Roman" pitchFamily="18" charset="0"/>
              </a:rPr>
              <a:t>How do we configure and develop our operations?</a:t>
            </a:r>
          </a:p>
          <a:p>
            <a:pPr marL="838200" lvl="1" indent="-381000">
              <a:lnSpc>
                <a:spcPct val="80000"/>
              </a:lnSpc>
              <a:spcBef>
                <a:spcPct val="20000"/>
              </a:spcBef>
              <a:buClr>
                <a:srgbClr val="FF0000"/>
              </a:buClr>
              <a:buSzPct val="85000"/>
              <a:buFont typeface="Wingdings" pitchFamily="2" charset="2"/>
              <a:buChar char="Ø"/>
            </a:pPr>
            <a:r>
              <a:rPr lang="en-US" sz="1400">
                <a:latin typeface="Times New Roman" pitchFamily="18" charset="0"/>
              </a:rPr>
              <a:t>Configure the activity network or processes</a:t>
            </a:r>
          </a:p>
          <a:p>
            <a:pPr marL="838200" lvl="1" indent="-381000">
              <a:lnSpc>
                <a:spcPct val="80000"/>
              </a:lnSpc>
              <a:spcBef>
                <a:spcPct val="20000"/>
              </a:spcBef>
              <a:buClr>
                <a:srgbClr val="FF0000"/>
              </a:buClr>
              <a:buSzPct val="85000"/>
              <a:buFont typeface="Wingdings" pitchFamily="2" charset="2"/>
              <a:buChar char="Ø"/>
            </a:pPr>
            <a:r>
              <a:rPr lang="en-US" sz="1400">
                <a:latin typeface="Times New Roman" pitchFamily="18" charset="0"/>
              </a:rPr>
              <a:t>Develop the bundle of real assets or resources</a:t>
            </a:r>
          </a:p>
        </p:txBody>
      </p:sp>
      <p:sp>
        <p:nvSpPr>
          <p:cNvPr id="36875" name="Rectangle 11"/>
          <p:cNvSpPr>
            <a:spLocks noChangeArrowheads="1"/>
          </p:cNvSpPr>
          <p:nvPr/>
        </p:nvSpPr>
        <p:spPr bwMode="auto">
          <a:xfrm>
            <a:off x="2768600" y="2701925"/>
            <a:ext cx="5475288" cy="760413"/>
          </a:xfrm>
          <a:prstGeom prst="rect">
            <a:avLst/>
          </a:prstGeom>
          <a:noFill/>
          <a:ln w="9525">
            <a:noFill/>
            <a:miter lim="800000"/>
            <a:headEnd/>
            <a:tailEnd/>
          </a:ln>
        </p:spPr>
        <p:txBody>
          <a:bodyPr lIns="92075" tIns="46038" rIns="92075" bIns="46038"/>
          <a:lstStyle/>
          <a:p>
            <a:pPr marL="457200" indent="-457200">
              <a:lnSpc>
                <a:spcPct val="80000"/>
              </a:lnSpc>
              <a:spcBef>
                <a:spcPct val="20000"/>
              </a:spcBef>
              <a:buSzPct val="90000"/>
              <a:buFont typeface="Wingdings" pitchFamily="2" charset="2"/>
              <a:buNone/>
            </a:pPr>
            <a:r>
              <a:rPr lang="en-US" sz="1600">
                <a:latin typeface="Times New Roman" pitchFamily="18" charset="0"/>
              </a:rPr>
              <a:t>What must operations do particularly well?</a:t>
            </a:r>
            <a:endParaRPr lang="en-US" sz="1400">
              <a:latin typeface="Times New Roman" pitchFamily="18" charset="0"/>
            </a:endParaRPr>
          </a:p>
          <a:p>
            <a:pPr marL="838200" lvl="1" indent="-381000">
              <a:lnSpc>
                <a:spcPct val="80000"/>
              </a:lnSpc>
              <a:spcBef>
                <a:spcPct val="20000"/>
              </a:spcBef>
              <a:buClr>
                <a:srgbClr val="FF0000"/>
              </a:buClr>
              <a:buSzPct val="85000"/>
              <a:buFont typeface="Wingdings" pitchFamily="2" charset="2"/>
              <a:buChar char="Ø"/>
            </a:pPr>
            <a:r>
              <a:rPr lang="en-US" sz="1400">
                <a:latin typeface="Times New Roman" pitchFamily="18" charset="0"/>
              </a:rPr>
              <a:t>Prioritize our process competencies around </a:t>
            </a:r>
          </a:p>
          <a:p>
            <a:pPr marL="838200" lvl="1" indent="-381000">
              <a:lnSpc>
                <a:spcPct val="80000"/>
              </a:lnSpc>
              <a:spcBef>
                <a:spcPct val="20000"/>
              </a:spcBef>
              <a:buClr>
                <a:srgbClr val="FF0000"/>
              </a:buClr>
              <a:buSzPct val="85000"/>
              <a:buFont typeface="Wingdings" pitchFamily="2" charset="2"/>
              <a:buNone/>
            </a:pPr>
            <a:r>
              <a:rPr lang="en-US" sz="1400">
                <a:latin typeface="Times New Roman" pitchFamily="18" charset="0"/>
              </a:rPr>
              <a:t>	cost, flow time, quality, flexibility</a:t>
            </a:r>
          </a:p>
        </p:txBody>
      </p:sp>
      <p:sp>
        <p:nvSpPr>
          <p:cNvPr id="36876" name="Rectangle 12"/>
          <p:cNvSpPr>
            <a:spLocks noChangeArrowheads="1"/>
          </p:cNvSpPr>
          <p:nvPr/>
        </p:nvSpPr>
        <p:spPr bwMode="auto">
          <a:xfrm>
            <a:off x="958850" y="1360488"/>
            <a:ext cx="1565275" cy="771525"/>
          </a:xfrm>
          <a:prstGeom prst="rect">
            <a:avLst/>
          </a:prstGeom>
          <a:noFill/>
          <a:ln w="9525">
            <a:noFill/>
            <a:miter lim="800000"/>
            <a:headEnd type="none" w="sm" len="sm"/>
            <a:tailEnd type="none" w="sm" len="sm"/>
          </a:ln>
        </p:spPr>
        <p:txBody>
          <a:bodyPr wrap="none" anchor="ctr"/>
          <a:lstStyle/>
          <a:p>
            <a:pPr algn="ctr" eaLnBrk="0" hangingPunct="0"/>
            <a:r>
              <a:rPr lang="en-US" sz="2000" b="1">
                <a:solidFill>
                  <a:schemeClr val="accent2"/>
                </a:solidFill>
                <a:latin typeface="Times New Roman" pitchFamily="18" charset="0"/>
              </a:rPr>
              <a:t>Competitive</a:t>
            </a:r>
          </a:p>
          <a:p>
            <a:pPr algn="ctr" eaLnBrk="0" hangingPunct="0"/>
            <a:r>
              <a:rPr lang="en-US" sz="2000" b="1">
                <a:solidFill>
                  <a:schemeClr val="accent2"/>
                </a:solidFill>
                <a:latin typeface="Times New Roman" pitchFamily="18" charset="0"/>
              </a:rPr>
              <a:t>Strategy</a:t>
            </a:r>
          </a:p>
        </p:txBody>
      </p:sp>
      <p:sp>
        <p:nvSpPr>
          <p:cNvPr id="36877" name="AutoShape 13"/>
          <p:cNvSpPr>
            <a:spLocks noChangeArrowheads="1"/>
          </p:cNvSpPr>
          <p:nvPr/>
        </p:nvSpPr>
        <p:spPr bwMode="auto">
          <a:xfrm>
            <a:off x="3702050" y="2244725"/>
            <a:ext cx="735013" cy="325438"/>
          </a:xfrm>
          <a:prstGeom prst="downArrow">
            <a:avLst>
              <a:gd name="adj1" fmla="val 50000"/>
              <a:gd name="adj2" fmla="val 25000"/>
            </a:avLst>
          </a:prstGeom>
          <a:solidFill>
            <a:schemeClr val="accent2"/>
          </a:solidFill>
          <a:ln w="12700">
            <a:solidFill>
              <a:schemeClr val="tx1"/>
            </a:solidFill>
            <a:miter lim="800000"/>
            <a:headEnd type="none" w="sm" len="sm"/>
            <a:tailEnd type="none" w="sm" len="sm"/>
          </a:ln>
        </p:spPr>
        <p:txBody>
          <a:bodyPr vert="eaVert" wrap="none" anchor="ctr"/>
          <a:lstStyle/>
          <a:p>
            <a:endParaRPr lang="en-US"/>
          </a:p>
        </p:txBody>
      </p:sp>
      <p:sp>
        <p:nvSpPr>
          <p:cNvPr id="36878" name="AutoShape 14"/>
          <p:cNvSpPr>
            <a:spLocks noChangeArrowheads="1"/>
          </p:cNvSpPr>
          <p:nvPr/>
        </p:nvSpPr>
        <p:spPr bwMode="auto">
          <a:xfrm>
            <a:off x="3702050" y="3595688"/>
            <a:ext cx="735013" cy="323850"/>
          </a:xfrm>
          <a:prstGeom prst="downArrow">
            <a:avLst>
              <a:gd name="adj1" fmla="val 50000"/>
              <a:gd name="adj2" fmla="val 25000"/>
            </a:avLst>
          </a:prstGeom>
          <a:solidFill>
            <a:schemeClr val="accent2"/>
          </a:solidFill>
          <a:ln w="12700">
            <a:solidFill>
              <a:schemeClr val="tx1"/>
            </a:solidFill>
            <a:miter lim="800000"/>
            <a:headEnd type="none" w="sm" len="sm"/>
            <a:tailEnd type="none" w="sm" len="sm"/>
          </a:ln>
        </p:spPr>
        <p:txBody>
          <a:bodyPr vert="eaVert" wrap="none" anchor="ctr"/>
          <a:lstStyle/>
          <a:p>
            <a:endParaRPr lang="en-US"/>
          </a:p>
        </p:txBody>
      </p:sp>
      <p:sp>
        <p:nvSpPr>
          <p:cNvPr id="36879" name="Text Box 15"/>
          <p:cNvSpPr txBox="1">
            <a:spLocks noChangeArrowheads="1"/>
          </p:cNvSpPr>
          <p:nvPr/>
        </p:nvSpPr>
        <p:spPr bwMode="auto">
          <a:xfrm>
            <a:off x="2781300" y="2181225"/>
            <a:ext cx="881063" cy="457200"/>
          </a:xfrm>
          <a:prstGeom prst="rect">
            <a:avLst/>
          </a:prstGeom>
          <a:noFill/>
          <a:ln w="12700">
            <a:noFill/>
            <a:miter lim="800000"/>
            <a:headEnd type="none" w="sm" len="sm"/>
            <a:tailEnd type="none" w="sm" len="sm"/>
          </a:ln>
        </p:spPr>
        <p:txBody>
          <a:bodyPr wrap="none">
            <a:spAutoFit/>
          </a:bodyPr>
          <a:lstStyle/>
          <a:p>
            <a:pPr algn="ctr" eaLnBrk="0" hangingPunct="0"/>
            <a:r>
              <a:rPr lang="en-US" sz="1200" i="1">
                <a:solidFill>
                  <a:srgbClr val="FF3300"/>
                </a:solidFill>
                <a:latin typeface="Times New Roman" pitchFamily="18" charset="0"/>
              </a:rPr>
              <a:t>Market</a:t>
            </a:r>
          </a:p>
          <a:p>
            <a:pPr algn="ctr" eaLnBrk="0" hangingPunct="0"/>
            <a:r>
              <a:rPr lang="en-US" sz="1200" i="1">
                <a:solidFill>
                  <a:srgbClr val="FF3300"/>
                </a:solidFill>
                <a:latin typeface="Times New Roman" pitchFamily="18" charset="0"/>
              </a:rPr>
              <a:t>perspective</a:t>
            </a:r>
          </a:p>
        </p:txBody>
      </p:sp>
      <p:sp>
        <p:nvSpPr>
          <p:cNvPr id="36880" name="Text Box 16"/>
          <p:cNvSpPr txBox="1">
            <a:spLocks noChangeArrowheads="1"/>
          </p:cNvSpPr>
          <p:nvPr/>
        </p:nvSpPr>
        <p:spPr bwMode="auto">
          <a:xfrm>
            <a:off x="5500688" y="2181225"/>
            <a:ext cx="881062" cy="457200"/>
          </a:xfrm>
          <a:prstGeom prst="rect">
            <a:avLst/>
          </a:prstGeom>
          <a:noFill/>
          <a:ln w="12700">
            <a:noFill/>
            <a:miter lim="800000"/>
            <a:headEnd type="none" w="sm" len="sm"/>
            <a:tailEnd type="none" w="sm" len="sm"/>
          </a:ln>
        </p:spPr>
        <p:txBody>
          <a:bodyPr wrap="none">
            <a:spAutoFit/>
          </a:bodyPr>
          <a:lstStyle/>
          <a:p>
            <a:pPr algn="ctr" eaLnBrk="0" hangingPunct="0"/>
            <a:r>
              <a:rPr lang="en-US" sz="1200" i="1">
                <a:solidFill>
                  <a:srgbClr val="FF3300"/>
                </a:solidFill>
                <a:latin typeface="Times New Roman" pitchFamily="18" charset="0"/>
              </a:rPr>
              <a:t>Resource</a:t>
            </a:r>
          </a:p>
          <a:p>
            <a:pPr algn="ctr" eaLnBrk="0" hangingPunct="0"/>
            <a:r>
              <a:rPr lang="en-US" sz="1200" i="1">
                <a:solidFill>
                  <a:srgbClr val="FF3300"/>
                </a:solidFill>
                <a:latin typeface="Times New Roman" pitchFamily="18" charset="0"/>
              </a:rPr>
              <a:t>perspective</a:t>
            </a:r>
          </a:p>
        </p:txBody>
      </p:sp>
      <p:sp>
        <p:nvSpPr>
          <p:cNvPr id="36881" name="AutoShape 17"/>
          <p:cNvSpPr>
            <a:spLocks noChangeArrowheads="1"/>
          </p:cNvSpPr>
          <p:nvPr/>
        </p:nvSpPr>
        <p:spPr bwMode="auto">
          <a:xfrm flipH="1" flipV="1">
            <a:off x="4799013" y="2244725"/>
            <a:ext cx="735012" cy="325438"/>
          </a:xfrm>
          <a:prstGeom prst="downArrow">
            <a:avLst>
              <a:gd name="adj1" fmla="val 50000"/>
              <a:gd name="adj2" fmla="val 25000"/>
            </a:avLst>
          </a:prstGeom>
          <a:solidFill>
            <a:schemeClr val="accent2"/>
          </a:solidFill>
          <a:ln w="12700">
            <a:solidFill>
              <a:schemeClr val="tx1"/>
            </a:solidFill>
            <a:miter lim="800000"/>
            <a:headEnd type="none" w="sm" len="sm"/>
            <a:tailEnd type="none" w="sm" len="sm"/>
          </a:ln>
        </p:spPr>
        <p:txBody>
          <a:bodyPr vert="eaVert" wrap="none" anchor="ctr"/>
          <a:lstStyle/>
          <a:p>
            <a:endParaRPr lang="en-US"/>
          </a:p>
        </p:txBody>
      </p:sp>
      <p:sp>
        <p:nvSpPr>
          <p:cNvPr id="36882" name="AutoShape 18"/>
          <p:cNvSpPr>
            <a:spLocks noChangeArrowheads="1"/>
          </p:cNvSpPr>
          <p:nvPr/>
        </p:nvSpPr>
        <p:spPr bwMode="auto">
          <a:xfrm flipH="1" flipV="1">
            <a:off x="4799013" y="3595688"/>
            <a:ext cx="735012" cy="323850"/>
          </a:xfrm>
          <a:prstGeom prst="downArrow">
            <a:avLst>
              <a:gd name="adj1" fmla="val 50000"/>
              <a:gd name="adj2" fmla="val 25000"/>
            </a:avLst>
          </a:prstGeom>
          <a:solidFill>
            <a:schemeClr val="accent2"/>
          </a:solidFill>
          <a:ln w="12700">
            <a:solidFill>
              <a:schemeClr val="tx1"/>
            </a:solidFill>
            <a:miter lim="800000"/>
            <a:headEnd type="none" w="sm" len="sm"/>
            <a:tailEnd type="none" w="sm" len="sm"/>
          </a:ln>
        </p:spPr>
        <p:txBody>
          <a:bodyPr vert="eaVert" wrap="none" anchor="ctr"/>
          <a:lstStyle/>
          <a:p>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381000" y="139700"/>
            <a:ext cx="8562975" cy="752475"/>
          </a:xfrm>
        </p:spPr>
        <p:txBody>
          <a:bodyPr/>
          <a:lstStyle/>
          <a:p>
            <a:pPr eaLnBrk="1" hangingPunct="1"/>
            <a:r>
              <a:rPr lang="en-US" sz="2400" b="1" smtClean="0"/>
              <a:t>Tool to Tailor Operations</a:t>
            </a:r>
            <a:r>
              <a:rPr lang="en-US" sz="2400" smtClean="0"/>
              <a:t>:</a:t>
            </a:r>
            <a:br>
              <a:rPr lang="en-US" sz="2400" smtClean="0"/>
            </a:br>
            <a:r>
              <a:rPr lang="en-US" sz="2400" smtClean="0"/>
              <a:t>	Strategic Operational Audit</a:t>
            </a:r>
          </a:p>
        </p:txBody>
      </p:sp>
      <p:sp>
        <p:nvSpPr>
          <p:cNvPr id="37891" name="AutoShape 3"/>
          <p:cNvSpPr>
            <a:spLocks noChangeArrowheads="1"/>
          </p:cNvSpPr>
          <p:nvPr/>
        </p:nvSpPr>
        <p:spPr bwMode="auto">
          <a:xfrm rot="-5400000">
            <a:off x="1847056"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p>
        </p:txBody>
      </p:sp>
      <p:sp>
        <p:nvSpPr>
          <p:cNvPr id="37892" name="Line 4"/>
          <p:cNvSpPr>
            <a:spLocks noChangeShapeType="1"/>
          </p:cNvSpPr>
          <p:nvPr/>
        </p:nvSpPr>
        <p:spPr bwMode="auto">
          <a:xfrm>
            <a:off x="3208338" y="1963738"/>
            <a:ext cx="21336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37893" name="Text Box 5"/>
          <p:cNvSpPr txBox="1">
            <a:spLocks noChangeArrowheads="1"/>
          </p:cNvSpPr>
          <p:nvPr/>
        </p:nvSpPr>
        <p:spPr bwMode="auto">
          <a:xfrm>
            <a:off x="3506788" y="1555750"/>
            <a:ext cx="1511300" cy="366713"/>
          </a:xfrm>
          <a:prstGeom prst="rect">
            <a:avLst/>
          </a:prstGeom>
          <a:noFill/>
          <a:ln w="9525">
            <a:noFill/>
            <a:miter lim="800000"/>
            <a:headEnd/>
            <a:tailEnd/>
          </a:ln>
        </p:spPr>
        <p:txBody>
          <a:bodyPr wrap="none">
            <a:spAutoFit/>
          </a:bodyPr>
          <a:lstStyle/>
          <a:p>
            <a:pPr eaLnBrk="0" hangingPunct="0"/>
            <a:r>
              <a:rPr lang="en-US" sz="1800" i="1">
                <a:latin typeface="Times New Roman" pitchFamily="18" charset="0"/>
              </a:rPr>
              <a:t>Strategy Gap?</a:t>
            </a:r>
          </a:p>
        </p:txBody>
      </p:sp>
      <p:sp>
        <p:nvSpPr>
          <p:cNvPr id="37894" name="Line 6"/>
          <p:cNvSpPr>
            <a:spLocks noChangeShapeType="1"/>
          </p:cNvSpPr>
          <p:nvPr/>
        </p:nvSpPr>
        <p:spPr bwMode="auto">
          <a:xfrm>
            <a:off x="3132138" y="3695700"/>
            <a:ext cx="22860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37895" name="Text Box 7"/>
          <p:cNvSpPr txBox="1">
            <a:spLocks noChangeArrowheads="1"/>
          </p:cNvSpPr>
          <p:nvPr/>
        </p:nvSpPr>
        <p:spPr bwMode="auto">
          <a:xfrm>
            <a:off x="3322638" y="3300413"/>
            <a:ext cx="1879600" cy="366712"/>
          </a:xfrm>
          <a:prstGeom prst="rect">
            <a:avLst/>
          </a:prstGeom>
          <a:noFill/>
          <a:ln w="9525">
            <a:noFill/>
            <a:miter lim="800000"/>
            <a:headEnd/>
            <a:tailEnd/>
          </a:ln>
        </p:spPr>
        <p:txBody>
          <a:bodyPr wrap="none">
            <a:spAutoFit/>
          </a:bodyPr>
          <a:lstStyle/>
          <a:p>
            <a:pPr eaLnBrk="0" hangingPunct="0"/>
            <a:r>
              <a:rPr lang="en-US" sz="1800" i="1">
                <a:latin typeface="Times New Roman" pitchFamily="18" charset="0"/>
              </a:rPr>
              <a:t>Competency Gap?</a:t>
            </a:r>
          </a:p>
        </p:txBody>
      </p:sp>
      <p:sp>
        <p:nvSpPr>
          <p:cNvPr id="37896" name="Line 8"/>
          <p:cNvSpPr>
            <a:spLocks noChangeShapeType="1"/>
          </p:cNvSpPr>
          <p:nvPr/>
        </p:nvSpPr>
        <p:spPr bwMode="auto">
          <a:xfrm>
            <a:off x="3284538" y="5326063"/>
            <a:ext cx="19050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37897" name="Text Box 9"/>
          <p:cNvSpPr txBox="1">
            <a:spLocks noChangeArrowheads="1"/>
          </p:cNvSpPr>
          <p:nvPr/>
        </p:nvSpPr>
        <p:spPr bwMode="auto">
          <a:xfrm>
            <a:off x="3106738" y="4911725"/>
            <a:ext cx="2349746" cy="369332"/>
          </a:xfrm>
          <a:prstGeom prst="rect">
            <a:avLst/>
          </a:prstGeom>
          <a:noFill/>
          <a:ln w="9525">
            <a:noFill/>
            <a:miter lim="800000"/>
            <a:headEnd/>
            <a:tailEnd/>
          </a:ln>
        </p:spPr>
        <p:txBody>
          <a:bodyPr wrap="none">
            <a:spAutoFit/>
          </a:bodyPr>
          <a:lstStyle/>
          <a:p>
            <a:pPr eaLnBrk="0" hangingPunct="0"/>
            <a:r>
              <a:rPr lang="en-US" sz="1800" i="1" dirty="0" smtClean="0">
                <a:latin typeface="Times New Roman" pitchFamily="18" charset="0"/>
              </a:rPr>
              <a:t>Assets </a:t>
            </a:r>
            <a:r>
              <a:rPr lang="en-US" sz="1800" i="1" dirty="0">
                <a:latin typeface="Times New Roman" pitchFamily="18" charset="0"/>
              </a:rPr>
              <a:t>&amp; Process Gap?</a:t>
            </a:r>
          </a:p>
        </p:txBody>
      </p:sp>
      <p:sp>
        <p:nvSpPr>
          <p:cNvPr id="37898" name="Oval 10"/>
          <p:cNvSpPr>
            <a:spLocks noChangeArrowheads="1"/>
          </p:cNvSpPr>
          <p:nvPr/>
        </p:nvSpPr>
        <p:spPr bwMode="auto">
          <a:xfrm>
            <a:off x="5411788" y="1468438"/>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a:solidFill>
                  <a:schemeClr val="accent2"/>
                </a:solidFill>
                <a:latin typeface="Times New Roman" pitchFamily="18" charset="0"/>
              </a:rPr>
              <a:t>Value</a:t>
            </a:r>
          </a:p>
          <a:p>
            <a:pPr algn="ctr" eaLnBrk="0" hangingPunct="0"/>
            <a:r>
              <a:rPr lang="en-US" b="1">
                <a:solidFill>
                  <a:schemeClr val="accent2"/>
                </a:solidFill>
                <a:latin typeface="Times New Roman" pitchFamily="18" charset="0"/>
              </a:rPr>
              <a:t>Proposition</a:t>
            </a:r>
          </a:p>
        </p:txBody>
      </p:sp>
      <p:sp>
        <p:nvSpPr>
          <p:cNvPr id="37899" name="Oval 11"/>
          <p:cNvSpPr>
            <a:spLocks noChangeArrowheads="1"/>
          </p:cNvSpPr>
          <p:nvPr/>
        </p:nvSpPr>
        <p:spPr bwMode="auto">
          <a:xfrm>
            <a:off x="1231900" y="4830763"/>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dirty="0" smtClean="0">
                <a:solidFill>
                  <a:schemeClr val="accent2"/>
                </a:solidFill>
                <a:latin typeface="Times New Roman" pitchFamily="18" charset="0"/>
              </a:rPr>
              <a:t>Assets </a:t>
            </a:r>
            <a:endParaRPr lang="en-US" b="1" dirty="0">
              <a:solidFill>
                <a:schemeClr val="accent2"/>
              </a:solidFill>
              <a:latin typeface="Times New Roman" pitchFamily="18" charset="0"/>
            </a:endParaRPr>
          </a:p>
          <a:p>
            <a:pPr algn="ctr" eaLnBrk="0" hangingPunct="0">
              <a:lnSpc>
                <a:spcPct val="50000"/>
              </a:lnSpc>
            </a:pPr>
            <a:r>
              <a:rPr lang="en-US" sz="1400" b="1" dirty="0">
                <a:solidFill>
                  <a:schemeClr val="accent2"/>
                </a:solidFill>
                <a:latin typeface="Times New Roman" pitchFamily="18" charset="0"/>
              </a:rPr>
              <a:t>&amp;</a:t>
            </a:r>
            <a:r>
              <a:rPr lang="en-US" b="1" dirty="0">
                <a:solidFill>
                  <a:schemeClr val="accent2"/>
                </a:solidFill>
                <a:latin typeface="Times New Roman" pitchFamily="18" charset="0"/>
              </a:rPr>
              <a:t> </a:t>
            </a:r>
          </a:p>
          <a:p>
            <a:pPr algn="ctr" eaLnBrk="0" hangingPunct="0">
              <a:lnSpc>
                <a:spcPct val="65000"/>
              </a:lnSpc>
            </a:pPr>
            <a:r>
              <a:rPr lang="en-US" b="1" dirty="0">
                <a:solidFill>
                  <a:schemeClr val="accent2"/>
                </a:solidFill>
                <a:latin typeface="Times New Roman" pitchFamily="18" charset="0"/>
              </a:rPr>
              <a:t>Processes</a:t>
            </a:r>
          </a:p>
        </p:txBody>
      </p:sp>
      <p:sp>
        <p:nvSpPr>
          <p:cNvPr id="37900" name="Oval 12"/>
          <p:cNvSpPr>
            <a:spLocks noChangeArrowheads="1"/>
          </p:cNvSpPr>
          <p:nvPr/>
        </p:nvSpPr>
        <p:spPr bwMode="auto">
          <a:xfrm>
            <a:off x="1233488" y="3200400"/>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a:solidFill>
                  <a:schemeClr val="accent2"/>
                </a:solidFill>
                <a:latin typeface="Times New Roman" pitchFamily="18" charset="0"/>
              </a:rPr>
              <a:t>Competencies</a:t>
            </a:r>
          </a:p>
        </p:txBody>
      </p:sp>
      <p:sp>
        <p:nvSpPr>
          <p:cNvPr id="37901" name="Line 13"/>
          <p:cNvSpPr>
            <a:spLocks noChangeShapeType="1"/>
          </p:cNvSpPr>
          <p:nvPr/>
        </p:nvSpPr>
        <p:spPr bwMode="auto">
          <a:xfrm>
            <a:off x="2146300" y="4198938"/>
            <a:ext cx="0" cy="595312"/>
          </a:xfrm>
          <a:prstGeom prst="line">
            <a:avLst/>
          </a:prstGeom>
          <a:noFill/>
          <a:ln w="12700">
            <a:solidFill>
              <a:schemeClr val="tx1"/>
            </a:solidFill>
            <a:round/>
            <a:headEnd type="triangle" w="med" len="med"/>
            <a:tailEnd type="triangle" w="med" len="med"/>
          </a:ln>
        </p:spPr>
        <p:txBody>
          <a:bodyPr/>
          <a:lstStyle/>
          <a:p>
            <a:endParaRPr lang="en-US"/>
          </a:p>
        </p:txBody>
      </p:sp>
      <p:sp>
        <p:nvSpPr>
          <p:cNvPr id="37902" name="AutoShape 14"/>
          <p:cNvSpPr>
            <a:spLocks noChangeArrowheads="1"/>
          </p:cNvSpPr>
          <p:nvPr/>
        </p:nvSpPr>
        <p:spPr bwMode="auto">
          <a:xfrm>
            <a:off x="1225550" y="1468438"/>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a:latin typeface="Times New Roman" pitchFamily="18" charset="0"/>
              </a:rPr>
              <a:t>Deliverable</a:t>
            </a:r>
          </a:p>
          <a:p>
            <a:pPr algn="ctr" eaLnBrk="0" hangingPunct="0"/>
            <a:r>
              <a:rPr lang="en-US" sz="1800">
                <a:latin typeface="Times New Roman" pitchFamily="18" charset="0"/>
              </a:rPr>
              <a:t>Value</a:t>
            </a:r>
          </a:p>
          <a:p>
            <a:pPr algn="ctr" eaLnBrk="0" hangingPunct="0"/>
            <a:r>
              <a:rPr lang="en-US" sz="1800">
                <a:latin typeface="Times New Roman" pitchFamily="18" charset="0"/>
              </a:rPr>
              <a:t>Propositions</a:t>
            </a:r>
            <a:endParaRPr lang="en-US" sz="1800" b="1">
              <a:latin typeface="Times New Roman" pitchFamily="18" charset="0"/>
            </a:endParaRPr>
          </a:p>
        </p:txBody>
      </p:sp>
      <p:sp>
        <p:nvSpPr>
          <p:cNvPr id="37903" name="AutoShape 15"/>
          <p:cNvSpPr>
            <a:spLocks noChangeArrowheads="1"/>
          </p:cNvSpPr>
          <p:nvPr/>
        </p:nvSpPr>
        <p:spPr bwMode="auto">
          <a:xfrm>
            <a:off x="5453063" y="3200400"/>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a:latin typeface="Times New Roman" pitchFamily="18" charset="0"/>
              </a:rPr>
              <a:t>Needed</a:t>
            </a:r>
          </a:p>
          <a:p>
            <a:pPr algn="ctr" eaLnBrk="0" hangingPunct="0"/>
            <a:r>
              <a:rPr lang="en-US" sz="1800">
                <a:latin typeface="Times New Roman" pitchFamily="18" charset="0"/>
              </a:rPr>
              <a:t>Competencies</a:t>
            </a:r>
            <a:endParaRPr lang="en-US" sz="1800" b="1">
              <a:latin typeface="Times New Roman" pitchFamily="18" charset="0"/>
            </a:endParaRPr>
          </a:p>
        </p:txBody>
      </p:sp>
      <p:sp>
        <p:nvSpPr>
          <p:cNvPr id="37904" name="AutoShape 16"/>
          <p:cNvSpPr>
            <a:spLocks noChangeArrowheads="1"/>
          </p:cNvSpPr>
          <p:nvPr/>
        </p:nvSpPr>
        <p:spPr bwMode="auto">
          <a:xfrm>
            <a:off x="5453063" y="4830763"/>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dirty="0">
                <a:latin typeface="Times New Roman" pitchFamily="18" charset="0"/>
              </a:rPr>
              <a:t>Needed</a:t>
            </a:r>
          </a:p>
          <a:p>
            <a:pPr algn="ctr" eaLnBrk="0" hangingPunct="0"/>
            <a:r>
              <a:rPr lang="en-US" sz="1800" dirty="0" smtClean="0">
                <a:latin typeface="Times New Roman" pitchFamily="18" charset="0"/>
              </a:rPr>
              <a:t>Assets </a:t>
            </a:r>
            <a:r>
              <a:rPr lang="en-US" sz="1800" dirty="0">
                <a:latin typeface="Times New Roman" pitchFamily="18" charset="0"/>
              </a:rPr>
              <a:t>&amp; </a:t>
            </a:r>
          </a:p>
          <a:p>
            <a:pPr algn="ctr" eaLnBrk="0" hangingPunct="0"/>
            <a:r>
              <a:rPr lang="en-US" sz="1800" dirty="0">
                <a:latin typeface="Times New Roman" pitchFamily="18" charset="0"/>
              </a:rPr>
              <a:t>Processes</a:t>
            </a:r>
            <a:endParaRPr lang="en-US" sz="1800" b="1" dirty="0">
              <a:latin typeface="Times New Roman" pitchFamily="18" charset="0"/>
            </a:endParaRPr>
          </a:p>
        </p:txBody>
      </p:sp>
      <p:sp>
        <p:nvSpPr>
          <p:cNvPr id="37905" name="AutoShape 17"/>
          <p:cNvSpPr>
            <a:spLocks noChangeArrowheads="1"/>
          </p:cNvSpPr>
          <p:nvPr/>
        </p:nvSpPr>
        <p:spPr bwMode="auto">
          <a:xfrm rot="5400000">
            <a:off x="6039643"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p>
        </p:txBody>
      </p:sp>
      <p:sp>
        <p:nvSpPr>
          <p:cNvPr id="37906" name="Line 18"/>
          <p:cNvSpPr>
            <a:spLocks noChangeShapeType="1"/>
          </p:cNvSpPr>
          <p:nvPr/>
        </p:nvSpPr>
        <p:spPr bwMode="auto">
          <a:xfrm>
            <a:off x="6381750" y="4198938"/>
            <a:ext cx="0" cy="595312"/>
          </a:xfrm>
          <a:prstGeom prst="line">
            <a:avLst/>
          </a:prstGeom>
          <a:noFill/>
          <a:ln w="12700">
            <a:solidFill>
              <a:schemeClr val="tx1"/>
            </a:solidFill>
            <a:round/>
            <a:headEnd type="triangle" w="med" len="med"/>
            <a:tailEnd type="triangle" w="med" len="med"/>
          </a:ln>
        </p:spPr>
        <p:txBody>
          <a:bodyPr/>
          <a:lstStyle/>
          <a:p>
            <a:endParaRPr lang="en-US"/>
          </a:p>
        </p:txBody>
      </p:sp>
      <p:sp>
        <p:nvSpPr>
          <p:cNvPr id="37907" name="Text Box 19"/>
          <p:cNvSpPr txBox="1">
            <a:spLocks noChangeArrowheads="1"/>
          </p:cNvSpPr>
          <p:nvPr/>
        </p:nvSpPr>
        <p:spPr bwMode="auto">
          <a:xfrm>
            <a:off x="6469063" y="2546350"/>
            <a:ext cx="773112" cy="581025"/>
          </a:xfrm>
          <a:prstGeom prst="rect">
            <a:avLst/>
          </a:prstGeom>
          <a:noFill/>
          <a:ln w="12700">
            <a:noFill/>
            <a:miter lim="800000"/>
            <a:headEnd type="none" w="sm" len="sm"/>
            <a:tailEnd type="none" w="sm" len="sm"/>
          </a:ln>
        </p:spPr>
        <p:txBody>
          <a:bodyPr wrap="none">
            <a:spAutoFit/>
          </a:bodyPr>
          <a:lstStyle/>
          <a:p>
            <a:pPr algn="ctr" eaLnBrk="0" hangingPunct="0"/>
            <a:r>
              <a:rPr lang="en-US" sz="1600" i="1">
                <a:latin typeface="Times New Roman" pitchFamily="18" charset="0"/>
              </a:rPr>
              <a:t>Market</a:t>
            </a:r>
          </a:p>
          <a:p>
            <a:pPr algn="ctr" eaLnBrk="0" hangingPunct="0"/>
            <a:r>
              <a:rPr lang="en-US" sz="1600" i="1">
                <a:latin typeface="Times New Roman" pitchFamily="18" charset="0"/>
              </a:rPr>
              <a:t>view</a:t>
            </a:r>
          </a:p>
        </p:txBody>
      </p:sp>
      <p:sp>
        <p:nvSpPr>
          <p:cNvPr id="37908" name="Text Box 20"/>
          <p:cNvSpPr txBox="1">
            <a:spLocks noChangeArrowheads="1"/>
          </p:cNvSpPr>
          <p:nvPr/>
        </p:nvSpPr>
        <p:spPr bwMode="auto">
          <a:xfrm>
            <a:off x="1144588" y="2586038"/>
            <a:ext cx="941387" cy="581025"/>
          </a:xfrm>
          <a:prstGeom prst="rect">
            <a:avLst/>
          </a:prstGeom>
          <a:noFill/>
          <a:ln w="12700">
            <a:noFill/>
            <a:miter lim="800000"/>
            <a:headEnd type="none" w="sm" len="sm"/>
            <a:tailEnd type="none" w="sm" len="sm"/>
          </a:ln>
        </p:spPr>
        <p:txBody>
          <a:bodyPr wrap="none">
            <a:spAutoFit/>
          </a:bodyPr>
          <a:lstStyle/>
          <a:p>
            <a:pPr algn="ctr" eaLnBrk="0" hangingPunct="0"/>
            <a:r>
              <a:rPr lang="en-US" sz="1600" i="1">
                <a:latin typeface="Times New Roman" pitchFamily="18" charset="0"/>
              </a:rPr>
              <a:t>Resource</a:t>
            </a:r>
          </a:p>
          <a:p>
            <a:pPr algn="ctr" eaLnBrk="0" hangingPunct="0"/>
            <a:r>
              <a:rPr lang="en-US" sz="1600" i="1">
                <a:latin typeface="Times New Roman" pitchFamily="18" charset="0"/>
              </a:rPr>
              <a:t>view</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2" name="Rectangle 4"/>
          <p:cNvSpPr>
            <a:spLocks noChangeArrowheads="1"/>
          </p:cNvSpPr>
          <p:nvPr/>
        </p:nvSpPr>
        <p:spPr bwMode="auto">
          <a:xfrm>
            <a:off x="1614488" y="-990600"/>
            <a:ext cx="6829425" cy="8839200"/>
          </a:xfrm>
          <a:prstGeom prst="rect">
            <a:avLst/>
          </a:prstGeom>
          <a:noFill/>
          <a:ln w="9525">
            <a:noFill/>
            <a:miter lim="800000"/>
            <a:headEnd/>
            <a:tailEnd/>
          </a:ln>
        </p:spPr>
        <p:txBody>
          <a:bodyPr/>
          <a:lstStyle/>
          <a:p>
            <a:endParaRPr lang="en-US"/>
          </a:p>
        </p:txBody>
      </p:sp>
      <p:sp>
        <p:nvSpPr>
          <p:cNvPr id="40963" name="Rectangle 96"/>
          <p:cNvSpPr>
            <a:spLocks noGrp="1" noChangeArrowheads="1"/>
          </p:cNvSpPr>
          <p:nvPr>
            <p:ph type="title"/>
          </p:nvPr>
        </p:nvSpPr>
        <p:spPr/>
        <p:txBody>
          <a:bodyPr/>
          <a:lstStyle/>
          <a:p>
            <a:pPr eaLnBrk="1" hangingPunct="1"/>
            <a:r>
              <a:rPr lang="en-US" b="1" smtClean="0"/>
              <a:t>Tool to Tailor Operations</a:t>
            </a:r>
            <a:r>
              <a:rPr lang="en-US" smtClean="0"/>
              <a:t>: </a:t>
            </a:r>
            <a:br>
              <a:rPr lang="en-US" smtClean="0"/>
            </a:br>
            <a:r>
              <a:rPr lang="en-US" smtClean="0"/>
              <a:t>	A balanced scorecard map</a:t>
            </a:r>
          </a:p>
        </p:txBody>
      </p:sp>
      <p:sp>
        <p:nvSpPr>
          <p:cNvPr id="40964" name="Rectangle 67"/>
          <p:cNvSpPr>
            <a:spLocks noChangeArrowheads="1"/>
          </p:cNvSpPr>
          <p:nvPr/>
        </p:nvSpPr>
        <p:spPr bwMode="auto">
          <a:xfrm>
            <a:off x="795338" y="898525"/>
            <a:ext cx="7278687" cy="5892800"/>
          </a:xfrm>
          <a:prstGeom prst="rect">
            <a:avLst/>
          </a:prstGeom>
          <a:solidFill>
            <a:srgbClr val="E4FFC9"/>
          </a:solidFill>
          <a:ln w="12700">
            <a:solidFill>
              <a:schemeClr val="tx1"/>
            </a:solidFill>
            <a:miter lim="800000"/>
            <a:headEnd type="none" w="sm" len="sm"/>
            <a:tailEnd type="none" w="sm" len="sm"/>
          </a:ln>
        </p:spPr>
        <p:txBody>
          <a:bodyPr wrap="none" anchor="ctr"/>
          <a:lstStyle/>
          <a:p>
            <a:endParaRPr lang="en-US"/>
          </a:p>
        </p:txBody>
      </p:sp>
      <p:sp>
        <p:nvSpPr>
          <p:cNvPr id="40965" name="Rectangle 68"/>
          <p:cNvSpPr>
            <a:spLocks noChangeArrowheads="1"/>
          </p:cNvSpPr>
          <p:nvPr/>
        </p:nvSpPr>
        <p:spPr bwMode="auto">
          <a:xfrm>
            <a:off x="3943350" y="5186363"/>
            <a:ext cx="2438400" cy="758825"/>
          </a:xfrm>
          <a:prstGeom prst="rect">
            <a:avLst/>
          </a:prstGeom>
          <a:solidFill>
            <a:srgbClr val="C9EAFF"/>
          </a:solidFill>
          <a:ln w="9525">
            <a:solidFill>
              <a:schemeClr val="tx1"/>
            </a:solidFill>
            <a:miter lim="800000"/>
            <a:headEnd type="none" w="sm" len="sm"/>
            <a:tailEnd type="none" w="sm" len="sm"/>
          </a:ln>
        </p:spPr>
        <p:txBody>
          <a:bodyPr wrap="none" anchor="ctr"/>
          <a:lstStyle/>
          <a:p>
            <a:pPr algn="ctr" eaLnBrk="0" hangingPunct="0"/>
            <a:r>
              <a:rPr lang="en-US" sz="1800" b="1">
                <a:solidFill>
                  <a:schemeClr val="accent2"/>
                </a:solidFill>
                <a:latin typeface="Times New Roman" pitchFamily="18" charset="0"/>
              </a:rPr>
              <a:t>Growth Strategy</a:t>
            </a:r>
          </a:p>
          <a:p>
            <a:pPr algn="ctr" eaLnBrk="0" hangingPunct="0"/>
            <a:endParaRPr lang="en-US" sz="1800" b="1">
              <a:solidFill>
                <a:schemeClr val="accent2"/>
              </a:solidFill>
              <a:latin typeface="Times New Roman" pitchFamily="18" charset="0"/>
            </a:endParaRPr>
          </a:p>
        </p:txBody>
      </p:sp>
      <p:sp>
        <p:nvSpPr>
          <p:cNvPr id="40966" name="Rectangle 69"/>
          <p:cNvSpPr>
            <a:spLocks noChangeArrowheads="1"/>
          </p:cNvSpPr>
          <p:nvPr/>
        </p:nvSpPr>
        <p:spPr bwMode="auto">
          <a:xfrm>
            <a:off x="4364038" y="2135188"/>
            <a:ext cx="1597025" cy="517525"/>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1800" b="1">
                <a:solidFill>
                  <a:schemeClr val="accent2"/>
                </a:solidFill>
                <a:latin typeface="Times New Roman" pitchFamily="18" charset="0"/>
              </a:rPr>
              <a:t>Competencies</a:t>
            </a:r>
          </a:p>
        </p:txBody>
      </p:sp>
      <p:sp>
        <p:nvSpPr>
          <p:cNvPr id="40967" name="AutoShape 70"/>
          <p:cNvSpPr>
            <a:spLocks noChangeArrowheads="1"/>
          </p:cNvSpPr>
          <p:nvPr/>
        </p:nvSpPr>
        <p:spPr bwMode="auto">
          <a:xfrm>
            <a:off x="3609975" y="2670175"/>
            <a:ext cx="3105150" cy="1190625"/>
          </a:xfrm>
          <a:prstGeom prst="triangle">
            <a:avLst>
              <a:gd name="adj" fmla="val 50000"/>
            </a:avLst>
          </a:prstGeom>
          <a:solidFill>
            <a:schemeClr val="accent2"/>
          </a:solidFill>
          <a:ln w="9525">
            <a:solidFill>
              <a:schemeClr val="tx1"/>
            </a:solidFill>
            <a:prstDash val="dash"/>
            <a:miter lim="800000"/>
            <a:headEnd/>
            <a:tailEnd/>
          </a:ln>
        </p:spPr>
        <p:txBody>
          <a:bodyPr wrap="none" anchor="ctr"/>
          <a:lstStyle/>
          <a:p>
            <a:pPr algn="ctr" eaLnBrk="0" hangingPunct="0"/>
            <a:r>
              <a:rPr lang="en-US" sz="2000" b="1" dirty="0">
                <a:solidFill>
                  <a:schemeClr val="bg1"/>
                </a:solidFill>
                <a:latin typeface="Times New Roman" pitchFamily="18" charset="0"/>
              </a:rPr>
              <a:t>Operations</a:t>
            </a:r>
          </a:p>
          <a:p>
            <a:pPr algn="ctr" eaLnBrk="0" hangingPunct="0"/>
            <a:r>
              <a:rPr lang="en-US" sz="2000" b="1" dirty="0">
                <a:solidFill>
                  <a:schemeClr val="bg1"/>
                </a:solidFill>
                <a:latin typeface="Times New Roman" pitchFamily="18" charset="0"/>
              </a:rPr>
              <a:t> Strategy</a:t>
            </a:r>
          </a:p>
        </p:txBody>
      </p:sp>
      <p:sp>
        <p:nvSpPr>
          <p:cNvPr id="40968" name="Rectangle 71"/>
          <p:cNvSpPr>
            <a:spLocks noChangeArrowheads="1"/>
          </p:cNvSpPr>
          <p:nvPr/>
        </p:nvSpPr>
        <p:spPr bwMode="auto">
          <a:xfrm>
            <a:off x="2879725" y="3559175"/>
            <a:ext cx="1597025" cy="517525"/>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1800" b="1" dirty="0" smtClean="0">
                <a:solidFill>
                  <a:schemeClr val="accent2"/>
                </a:solidFill>
                <a:latin typeface="Times New Roman" pitchFamily="18" charset="0"/>
              </a:rPr>
              <a:t>Assets</a:t>
            </a:r>
            <a:endParaRPr lang="en-US" sz="1800" b="1" dirty="0">
              <a:solidFill>
                <a:schemeClr val="accent2"/>
              </a:solidFill>
              <a:latin typeface="Times New Roman" pitchFamily="18" charset="0"/>
            </a:endParaRPr>
          </a:p>
        </p:txBody>
      </p:sp>
      <p:sp>
        <p:nvSpPr>
          <p:cNvPr id="40969" name="Rectangle 72"/>
          <p:cNvSpPr>
            <a:spLocks noChangeArrowheads="1"/>
          </p:cNvSpPr>
          <p:nvPr/>
        </p:nvSpPr>
        <p:spPr bwMode="auto">
          <a:xfrm>
            <a:off x="5822950" y="3560763"/>
            <a:ext cx="1597025" cy="517525"/>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1800" b="1">
                <a:solidFill>
                  <a:schemeClr val="accent2"/>
                </a:solidFill>
                <a:latin typeface="Times New Roman" pitchFamily="18" charset="0"/>
              </a:rPr>
              <a:t>Processes</a:t>
            </a:r>
          </a:p>
        </p:txBody>
      </p:sp>
      <p:sp>
        <p:nvSpPr>
          <p:cNvPr id="40970" name="AutoShape 73"/>
          <p:cNvSpPr>
            <a:spLocks noChangeArrowheads="1"/>
          </p:cNvSpPr>
          <p:nvPr/>
        </p:nvSpPr>
        <p:spPr bwMode="auto">
          <a:xfrm flipV="1">
            <a:off x="4930775" y="5989638"/>
            <a:ext cx="457200" cy="401637"/>
          </a:xfrm>
          <a:prstGeom prst="upArrow">
            <a:avLst>
              <a:gd name="adj1" fmla="val 50000"/>
              <a:gd name="adj2" fmla="val 25000"/>
            </a:avLst>
          </a:prstGeom>
          <a:solidFill>
            <a:srgbClr val="CCCCFF"/>
          </a:solidFill>
          <a:ln w="9525">
            <a:solidFill>
              <a:schemeClr val="tx1"/>
            </a:solidFill>
            <a:miter lim="800000"/>
            <a:headEnd/>
            <a:tailEnd/>
          </a:ln>
        </p:spPr>
        <p:txBody>
          <a:bodyPr wrap="none" anchor="ctr"/>
          <a:lstStyle/>
          <a:p>
            <a:endParaRPr lang="en-US"/>
          </a:p>
        </p:txBody>
      </p:sp>
      <p:sp>
        <p:nvSpPr>
          <p:cNvPr id="40971" name="Rectangle 74"/>
          <p:cNvSpPr>
            <a:spLocks noChangeArrowheads="1"/>
          </p:cNvSpPr>
          <p:nvPr/>
        </p:nvSpPr>
        <p:spPr bwMode="auto">
          <a:xfrm>
            <a:off x="4752975" y="6381750"/>
            <a:ext cx="803275" cy="314325"/>
          </a:xfrm>
          <a:prstGeom prst="rect">
            <a:avLst/>
          </a:prstGeom>
          <a:noFill/>
          <a:ln w="9525">
            <a:noFill/>
            <a:miter lim="800000"/>
            <a:headEnd type="none" w="sm" len="sm"/>
            <a:tailEnd type="none" w="sm" len="sm"/>
          </a:ln>
        </p:spPr>
        <p:txBody>
          <a:bodyPr wrap="none" anchor="ctr"/>
          <a:lstStyle/>
          <a:p>
            <a:pPr algn="ctr" eaLnBrk="0" hangingPunct="0"/>
            <a:r>
              <a:rPr lang="en-US" sz="1800" b="1">
                <a:solidFill>
                  <a:schemeClr val="accent2"/>
                </a:solidFill>
                <a:latin typeface="Times New Roman" pitchFamily="18" charset="0"/>
              </a:rPr>
              <a:t>NPV</a:t>
            </a:r>
          </a:p>
        </p:txBody>
      </p:sp>
      <p:sp>
        <p:nvSpPr>
          <p:cNvPr id="40972" name="Rectangle 75"/>
          <p:cNvSpPr>
            <a:spLocks noChangeArrowheads="1"/>
          </p:cNvSpPr>
          <p:nvPr/>
        </p:nvSpPr>
        <p:spPr bwMode="auto">
          <a:xfrm>
            <a:off x="4364038" y="1106488"/>
            <a:ext cx="1597025" cy="577850"/>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1800" b="1">
                <a:solidFill>
                  <a:schemeClr val="accent2"/>
                </a:solidFill>
                <a:latin typeface="Times New Roman" pitchFamily="18" charset="0"/>
              </a:rPr>
              <a:t>Value</a:t>
            </a:r>
          </a:p>
          <a:p>
            <a:pPr algn="ctr" eaLnBrk="0" hangingPunct="0"/>
            <a:r>
              <a:rPr lang="en-US" sz="1800" b="1">
                <a:solidFill>
                  <a:schemeClr val="accent2"/>
                </a:solidFill>
                <a:latin typeface="Times New Roman" pitchFamily="18" charset="0"/>
              </a:rPr>
              <a:t>Proposition</a:t>
            </a:r>
          </a:p>
        </p:txBody>
      </p:sp>
      <p:cxnSp>
        <p:nvCxnSpPr>
          <p:cNvPr id="40973" name="AutoShape 76"/>
          <p:cNvCxnSpPr>
            <a:cxnSpLocks noChangeShapeType="1"/>
            <a:stCxn id="40972" idx="2"/>
            <a:endCxn id="40966" idx="0"/>
          </p:cNvCxnSpPr>
          <p:nvPr/>
        </p:nvCxnSpPr>
        <p:spPr bwMode="auto">
          <a:xfrm>
            <a:off x="5162550" y="1684338"/>
            <a:ext cx="0" cy="450850"/>
          </a:xfrm>
          <a:prstGeom prst="straightConnector1">
            <a:avLst/>
          </a:prstGeom>
          <a:noFill/>
          <a:ln w="12700">
            <a:solidFill>
              <a:schemeClr val="tx1"/>
            </a:solidFill>
            <a:round/>
            <a:headEnd type="triangle" w="sm" len="sm"/>
            <a:tailEnd type="triangle" w="sm" len="sm"/>
          </a:ln>
        </p:spPr>
      </p:cxnSp>
      <p:cxnSp>
        <p:nvCxnSpPr>
          <p:cNvPr id="40974" name="AutoShape 77"/>
          <p:cNvCxnSpPr>
            <a:cxnSpLocks noChangeShapeType="1"/>
            <a:stCxn id="40968" idx="2"/>
            <a:endCxn id="40965" idx="0"/>
          </p:cNvCxnSpPr>
          <p:nvPr/>
        </p:nvCxnSpPr>
        <p:spPr bwMode="auto">
          <a:xfrm>
            <a:off x="3678238" y="4076700"/>
            <a:ext cx="1484312" cy="1109663"/>
          </a:xfrm>
          <a:prstGeom prst="straightConnector1">
            <a:avLst/>
          </a:prstGeom>
          <a:noFill/>
          <a:ln w="12700">
            <a:solidFill>
              <a:schemeClr val="tx1"/>
            </a:solidFill>
            <a:round/>
            <a:headEnd type="triangle" w="sm" len="sm"/>
            <a:tailEnd type="triangle" w="sm" len="sm"/>
          </a:ln>
        </p:spPr>
      </p:cxnSp>
      <p:cxnSp>
        <p:nvCxnSpPr>
          <p:cNvPr id="40975" name="AutoShape 78"/>
          <p:cNvCxnSpPr>
            <a:cxnSpLocks noChangeShapeType="1"/>
            <a:stCxn id="40969" idx="2"/>
            <a:endCxn id="40965" idx="0"/>
          </p:cNvCxnSpPr>
          <p:nvPr/>
        </p:nvCxnSpPr>
        <p:spPr bwMode="auto">
          <a:xfrm flipH="1">
            <a:off x="5162550" y="4078288"/>
            <a:ext cx="1458913" cy="1108075"/>
          </a:xfrm>
          <a:prstGeom prst="straightConnector1">
            <a:avLst/>
          </a:prstGeom>
          <a:noFill/>
          <a:ln w="12700">
            <a:solidFill>
              <a:schemeClr val="tx1"/>
            </a:solidFill>
            <a:round/>
            <a:headEnd type="triangle" w="sm" len="sm"/>
            <a:tailEnd type="triangle" w="sm" len="sm"/>
          </a:ln>
        </p:spPr>
      </p:cxnSp>
      <p:sp>
        <p:nvSpPr>
          <p:cNvPr id="40976" name="Text Box 79"/>
          <p:cNvSpPr txBox="1">
            <a:spLocks noChangeArrowheads="1"/>
          </p:cNvSpPr>
          <p:nvPr/>
        </p:nvSpPr>
        <p:spPr bwMode="auto">
          <a:xfrm>
            <a:off x="841375" y="3113088"/>
            <a:ext cx="1573213" cy="304800"/>
          </a:xfrm>
          <a:prstGeom prst="rect">
            <a:avLst/>
          </a:prstGeom>
          <a:noFill/>
          <a:ln w="9525">
            <a:noFill/>
            <a:prstDash val="dash"/>
            <a:miter lim="800000"/>
            <a:headEnd/>
            <a:tailEnd/>
          </a:ln>
        </p:spPr>
        <p:txBody>
          <a:bodyPr wrap="none">
            <a:spAutoFit/>
          </a:bodyPr>
          <a:lstStyle/>
          <a:p>
            <a:pPr eaLnBrk="0" hangingPunct="0"/>
            <a:r>
              <a:rPr lang="en-US" sz="1400" b="1"/>
              <a:t>Operations View</a:t>
            </a:r>
          </a:p>
        </p:txBody>
      </p:sp>
      <p:sp>
        <p:nvSpPr>
          <p:cNvPr id="40977" name="Text Box 80"/>
          <p:cNvSpPr txBox="1">
            <a:spLocks noChangeArrowheads="1"/>
          </p:cNvSpPr>
          <p:nvPr/>
        </p:nvSpPr>
        <p:spPr bwMode="auto">
          <a:xfrm>
            <a:off x="841375" y="1298575"/>
            <a:ext cx="1209675" cy="304800"/>
          </a:xfrm>
          <a:prstGeom prst="rect">
            <a:avLst/>
          </a:prstGeom>
          <a:noFill/>
          <a:ln w="9525">
            <a:noFill/>
            <a:prstDash val="dash"/>
            <a:miter lim="800000"/>
            <a:headEnd/>
            <a:tailEnd/>
          </a:ln>
        </p:spPr>
        <p:txBody>
          <a:bodyPr wrap="none">
            <a:spAutoFit/>
          </a:bodyPr>
          <a:lstStyle/>
          <a:p>
            <a:pPr eaLnBrk="0" hangingPunct="0"/>
            <a:r>
              <a:rPr lang="en-US" sz="1400" b="1"/>
              <a:t>Market View</a:t>
            </a:r>
          </a:p>
        </p:txBody>
      </p:sp>
      <p:sp>
        <p:nvSpPr>
          <p:cNvPr id="40978" name="Text Box 81"/>
          <p:cNvSpPr txBox="1">
            <a:spLocks noChangeArrowheads="1"/>
          </p:cNvSpPr>
          <p:nvPr/>
        </p:nvSpPr>
        <p:spPr bwMode="auto">
          <a:xfrm>
            <a:off x="841375" y="5548313"/>
            <a:ext cx="1404938" cy="304800"/>
          </a:xfrm>
          <a:prstGeom prst="rect">
            <a:avLst/>
          </a:prstGeom>
          <a:noFill/>
          <a:ln w="9525">
            <a:noFill/>
            <a:prstDash val="dash"/>
            <a:miter lim="800000"/>
            <a:headEnd/>
            <a:tailEnd/>
          </a:ln>
        </p:spPr>
        <p:txBody>
          <a:bodyPr wrap="none">
            <a:spAutoFit/>
          </a:bodyPr>
          <a:lstStyle/>
          <a:p>
            <a:pPr eaLnBrk="0" hangingPunct="0"/>
            <a:r>
              <a:rPr lang="en-US" sz="1400" b="1"/>
              <a:t>Financial View</a:t>
            </a:r>
          </a:p>
        </p:txBody>
      </p:sp>
      <p:sp>
        <p:nvSpPr>
          <p:cNvPr id="40979" name="Line 82"/>
          <p:cNvSpPr>
            <a:spLocks noChangeShapeType="1"/>
          </p:cNvSpPr>
          <p:nvPr/>
        </p:nvSpPr>
        <p:spPr bwMode="auto">
          <a:xfrm>
            <a:off x="795338" y="1931988"/>
            <a:ext cx="7278687"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980" name="Line 83"/>
          <p:cNvSpPr>
            <a:spLocks noChangeShapeType="1"/>
          </p:cNvSpPr>
          <p:nvPr/>
        </p:nvSpPr>
        <p:spPr bwMode="auto">
          <a:xfrm>
            <a:off x="795338" y="4986338"/>
            <a:ext cx="7278687"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981" name="Rectangle 84"/>
          <p:cNvSpPr>
            <a:spLocks noChangeArrowheads="1"/>
          </p:cNvSpPr>
          <p:nvPr/>
        </p:nvSpPr>
        <p:spPr bwMode="auto">
          <a:xfrm>
            <a:off x="4683125" y="4341813"/>
            <a:ext cx="960438" cy="457200"/>
          </a:xfrm>
          <a:prstGeom prst="rect">
            <a:avLst/>
          </a:prstGeom>
          <a:solidFill>
            <a:srgbClr val="C9EAFF"/>
          </a:solidFill>
          <a:ln w="12700">
            <a:solidFill>
              <a:schemeClr val="tx1"/>
            </a:solidFill>
            <a:miter lim="800000"/>
            <a:headEnd type="none" w="sm" len="sm"/>
            <a:tailEnd type="none" w="sm" len="sm"/>
          </a:ln>
        </p:spPr>
        <p:txBody>
          <a:bodyPr wrap="none" anchor="ctr"/>
          <a:lstStyle/>
          <a:p>
            <a:pPr algn="ctr" eaLnBrk="0" hangingPunct="0"/>
            <a:r>
              <a:rPr lang="en-US" sz="1600">
                <a:latin typeface="Times New Roman" pitchFamily="18" charset="0"/>
              </a:rPr>
              <a:t>Innovation</a:t>
            </a:r>
          </a:p>
        </p:txBody>
      </p:sp>
      <p:sp>
        <p:nvSpPr>
          <p:cNvPr id="40982" name="Line 85"/>
          <p:cNvSpPr>
            <a:spLocks noChangeShapeType="1"/>
          </p:cNvSpPr>
          <p:nvPr/>
        </p:nvSpPr>
        <p:spPr bwMode="auto">
          <a:xfrm>
            <a:off x="795338" y="4211638"/>
            <a:ext cx="7278687"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983" name="Text Box 86"/>
          <p:cNvSpPr txBox="1">
            <a:spLocks noChangeArrowheads="1"/>
          </p:cNvSpPr>
          <p:nvPr/>
        </p:nvSpPr>
        <p:spPr bwMode="auto">
          <a:xfrm>
            <a:off x="841375" y="4484688"/>
            <a:ext cx="2233613" cy="304800"/>
          </a:xfrm>
          <a:prstGeom prst="rect">
            <a:avLst/>
          </a:prstGeom>
          <a:noFill/>
          <a:ln w="9525">
            <a:noFill/>
            <a:prstDash val="dash"/>
            <a:miter lim="800000"/>
            <a:headEnd/>
            <a:tailEnd/>
          </a:ln>
        </p:spPr>
        <p:txBody>
          <a:bodyPr wrap="none">
            <a:spAutoFit/>
          </a:bodyPr>
          <a:lstStyle/>
          <a:p>
            <a:pPr eaLnBrk="0" hangingPunct="0"/>
            <a:r>
              <a:rPr lang="en-US" sz="1400" b="1"/>
              <a:t>Learning &amp; Growth View</a:t>
            </a:r>
          </a:p>
        </p:txBody>
      </p:sp>
      <p:cxnSp>
        <p:nvCxnSpPr>
          <p:cNvPr id="40984" name="AutoShape 87"/>
          <p:cNvCxnSpPr>
            <a:cxnSpLocks noChangeShapeType="1"/>
            <a:stCxn id="40965" idx="0"/>
            <a:endCxn id="40981" idx="2"/>
          </p:cNvCxnSpPr>
          <p:nvPr/>
        </p:nvCxnSpPr>
        <p:spPr bwMode="auto">
          <a:xfrm flipV="1">
            <a:off x="5162550" y="4799013"/>
            <a:ext cx="1588" cy="387350"/>
          </a:xfrm>
          <a:prstGeom prst="straightConnector1">
            <a:avLst/>
          </a:prstGeom>
          <a:noFill/>
          <a:ln w="12700">
            <a:solidFill>
              <a:schemeClr val="tx1"/>
            </a:solidFill>
            <a:round/>
            <a:headEnd type="triangle" w="med" len="med"/>
            <a:tailEnd type="triangle" w="med" len="med"/>
          </a:ln>
        </p:spPr>
      </p:cxnSp>
      <p:cxnSp>
        <p:nvCxnSpPr>
          <p:cNvPr id="40985" name="AutoShape 88"/>
          <p:cNvCxnSpPr>
            <a:cxnSpLocks noChangeShapeType="1"/>
            <a:stCxn id="40981" idx="0"/>
            <a:endCxn id="40967" idx="3"/>
          </p:cNvCxnSpPr>
          <p:nvPr/>
        </p:nvCxnSpPr>
        <p:spPr bwMode="auto">
          <a:xfrm flipH="1" flipV="1">
            <a:off x="5162550" y="3860800"/>
            <a:ext cx="1588" cy="481013"/>
          </a:xfrm>
          <a:prstGeom prst="straightConnector1">
            <a:avLst/>
          </a:prstGeom>
          <a:noFill/>
          <a:ln w="12700">
            <a:solidFill>
              <a:schemeClr val="tx1"/>
            </a:solidFill>
            <a:round/>
            <a:headEnd type="triangle" w="med" len="med"/>
            <a:tailEnd type="triangle" w="med" len="med"/>
          </a:ln>
        </p:spPr>
      </p:cxnSp>
      <p:sp>
        <p:nvSpPr>
          <p:cNvPr id="40986" name="Line 89"/>
          <p:cNvSpPr>
            <a:spLocks noChangeShapeType="1"/>
          </p:cNvSpPr>
          <p:nvPr/>
        </p:nvSpPr>
        <p:spPr bwMode="auto">
          <a:xfrm>
            <a:off x="4165600" y="5772150"/>
            <a:ext cx="1987550" cy="0"/>
          </a:xfrm>
          <a:prstGeom prst="line">
            <a:avLst/>
          </a:prstGeom>
          <a:noFill/>
          <a:ln w="12700">
            <a:solidFill>
              <a:schemeClr val="tx1"/>
            </a:solidFill>
            <a:round/>
            <a:headEnd/>
            <a:tailEnd/>
          </a:ln>
        </p:spPr>
        <p:txBody>
          <a:bodyPr/>
          <a:lstStyle/>
          <a:p>
            <a:endParaRPr lang="en-US"/>
          </a:p>
        </p:txBody>
      </p:sp>
      <p:sp>
        <p:nvSpPr>
          <p:cNvPr id="40987" name="Text Box 90"/>
          <p:cNvSpPr txBox="1">
            <a:spLocks noChangeArrowheads="1"/>
          </p:cNvSpPr>
          <p:nvPr/>
        </p:nvSpPr>
        <p:spPr bwMode="auto">
          <a:xfrm>
            <a:off x="3884613" y="5702300"/>
            <a:ext cx="1062037" cy="304800"/>
          </a:xfrm>
          <a:prstGeom prst="rect">
            <a:avLst/>
          </a:prstGeom>
          <a:noFill/>
          <a:ln w="12700">
            <a:noFill/>
            <a:miter lim="800000"/>
            <a:headEnd type="none" w="sm" len="sm"/>
            <a:tailEnd type="none" w="sm" len="sm"/>
          </a:ln>
        </p:spPr>
        <p:txBody>
          <a:bodyPr wrap="none">
            <a:spAutoFit/>
          </a:bodyPr>
          <a:lstStyle/>
          <a:p>
            <a:pPr eaLnBrk="0" hangingPunct="0"/>
            <a:r>
              <a:rPr lang="en-US" sz="1400">
                <a:latin typeface="Times New Roman" pitchFamily="18" charset="0"/>
              </a:rPr>
              <a:t>Productivity</a:t>
            </a:r>
          </a:p>
        </p:txBody>
      </p:sp>
      <p:sp>
        <p:nvSpPr>
          <p:cNvPr id="40988" name="Text Box 91"/>
          <p:cNvSpPr txBox="1">
            <a:spLocks noChangeArrowheads="1"/>
          </p:cNvSpPr>
          <p:nvPr/>
        </p:nvSpPr>
        <p:spPr bwMode="auto">
          <a:xfrm>
            <a:off x="5621338" y="5702300"/>
            <a:ext cx="808037" cy="304800"/>
          </a:xfrm>
          <a:prstGeom prst="rect">
            <a:avLst/>
          </a:prstGeom>
          <a:noFill/>
          <a:ln w="12700">
            <a:noFill/>
            <a:miter lim="800000"/>
            <a:headEnd type="none" w="sm" len="sm"/>
            <a:tailEnd type="none" w="sm" len="sm"/>
          </a:ln>
        </p:spPr>
        <p:txBody>
          <a:bodyPr wrap="none">
            <a:spAutoFit/>
          </a:bodyPr>
          <a:lstStyle/>
          <a:p>
            <a:pPr eaLnBrk="0" hangingPunct="0"/>
            <a:r>
              <a:rPr lang="en-US" sz="1400">
                <a:latin typeface="Times New Roman" pitchFamily="18" charset="0"/>
              </a:rPr>
              <a:t>Revenue</a:t>
            </a:r>
          </a:p>
        </p:txBody>
      </p:sp>
      <p:sp>
        <p:nvSpPr>
          <p:cNvPr id="40989" name="Text Box 92"/>
          <p:cNvSpPr txBox="1">
            <a:spLocks noChangeArrowheads="1"/>
          </p:cNvSpPr>
          <p:nvPr/>
        </p:nvSpPr>
        <p:spPr bwMode="auto">
          <a:xfrm>
            <a:off x="5360988" y="5613400"/>
            <a:ext cx="273050" cy="304800"/>
          </a:xfrm>
          <a:prstGeom prst="rect">
            <a:avLst/>
          </a:prstGeom>
          <a:noFill/>
          <a:ln w="12700">
            <a:noFill/>
            <a:miter lim="800000"/>
            <a:headEnd type="none" w="sm" len="sm"/>
            <a:tailEnd type="none" w="sm" len="sm"/>
          </a:ln>
        </p:spPr>
        <p:txBody>
          <a:bodyPr wrap="none">
            <a:spAutoFit/>
          </a:bodyPr>
          <a:lstStyle/>
          <a:p>
            <a:pPr eaLnBrk="0" hangingPunct="0"/>
            <a:r>
              <a:rPr lang="en-US" sz="1400"/>
              <a:t>x</a:t>
            </a:r>
          </a:p>
        </p:txBody>
      </p:sp>
      <p:sp>
        <p:nvSpPr>
          <p:cNvPr id="40990" name="Line 93"/>
          <p:cNvSpPr>
            <a:spLocks noChangeShapeType="1"/>
          </p:cNvSpPr>
          <p:nvPr/>
        </p:nvSpPr>
        <p:spPr bwMode="auto">
          <a:xfrm flipV="1">
            <a:off x="4189413" y="5465763"/>
            <a:ext cx="0" cy="315912"/>
          </a:xfrm>
          <a:prstGeom prst="line">
            <a:avLst/>
          </a:prstGeom>
          <a:noFill/>
          <a:ln w="57150">
            <a:solidFill>
              <a:schemeClr val="tx1"/>
            </a:solidFill>
            <a:round/>
            <a:headEnd/>
            <a:tailEnd type="triangle" w="med" len="med"/>
          </a:ln>
        </p:spPr>
        <p:txBody>
          <a:bodyPr wrap="none"/>
          <a:lstStyle/>
          <a:p>
            <a:endParaRPr lang="en-US"/>
          </a:p>
        </p:txBody>
      </p:sp>
      <p:sp>
        <p:nvSpPr>
          <p:cNvPr id="40991" name="Line 94"/>
          <p:cNvSpPr>
            <a:spLocks noChangeShapeType="1"/>
          </p:cNvSpPr>
          <p:nvPr/>
        </p:nvSpPr>
        <p:spPr bwMode="auto">
          <a:xfrm flipV="1">
            <a:off x="6135688" y="5465763"/>
            <a:ext cx="0" cy="315912"/>
          </a:xfrm>
          <a:prstGeom prst="line">
            <a:avLst/>
          </a:prstGeom>
          <a:noFill/>
          <a:ln w="57150">
            <a:solidFill>
              <a:schemeClr val="tx1"/>
            </a:solidFill>
            <a:round/>
            <a:headEnd/>
            <a:tailEnd type="triangle" w="med" len="med"/>
          </a:ln>
        </p:spPr>
        <p:txBody>
          <a:bodyPr wrap="none"/>
          <a:lstStyle/>
          <a:p>
            <a:endParaRPr lang="en-US"/>
          </a:p>
        </p:txBody>
      </p:sp>
      <p:sp>
        <p:nvSpPr>
          <p:cNvPr id="40992" name="AutoShape 95"/>
          <p:cNvSpPr>
            <a:spLocks noChangeArrowheads="1"/>
          </p:cNvSpPr>
          <p:nvPr/>
        </p:nvSpPr>
        <p:spPr bwMode="auto">
          <a:xfrm>
            <a:off x="5432425" y="5791200"/>
            <a:ext cx="123825" cy="114300"/>
          </a:xfrm>
          <a:prstGeom prst="triangle">
            <a:avLst>
              <a:gd name="adj" fmla="val 50000"/>
            </a:avLst>
          </a:prstGeom>
          <a:solidFill>
            <a:srgbClr val="808080"/>
          </a:solidFill>
          <a:ln w="12700" algn="ctr">
            <a:no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endParaRPr lang="en-US" smtClean="0"/>
          </a:p>
        </p:txBody>
      </p:sp>
      <p:pic>
        <p:nvPicPr>
          <p:cNvPr id="41987" name="Picture 2" descr="BalancedScoreCard_Mobil.eps"/>
          <p:cNvPicPr>
            <a:picLocks noChangeAspect="1"/>
          </p:cNvPicPr>
          <p:nvPr/>
        </p:nvPicPr>
        <p:blipFill>
          <a:blip r:embed="rId3" cstate="print"/>
          <a:srcRect/>
          <a:stretch>
            <a:fillRect/>
          </a:stretch>
        </p:blipFill>
        <p:spPr bwMode="auto">
          <a:xfrm rot="-5400000">
            <a:off x="1139825" y="-1143000"/>
            <a:ext cx="6864350" cy="914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0" name="Group 3074"/>
          <p:cNvGrpSpPr>
            <a:grpSpLocks/>
          </p:cNvGrpSpPr>
          <p:nvPr/>
        </p:nvGrpSpPr>
        <p:grpSpPr bwMode="auto">
          <a:xfrm>
            <a:off x="2786063" y="2663825"/>
            <a:ext cx="3571875" cy="1509713"/>
            <a:chOff x="0" y="0"/>
            <a:chExt cx="2250" cy="951"/>
          </a:xfrm>
        </p:grpSpPr>
        <p:sp>
          <p:nvSpPr>
            <p:cNvPr id="43017" name="Rectangle 3075"/>
            <p:cNvSpPr>
              <a:spLocks noChangeArrowheads="1"/>
            </p:cNvSpPr>
            <p:nvPr/>
          </p:nvSpPr>
          <p:spPr bwMode="auto">
            <a:xfrm>
              <a:off x="0" y="0"/>
              <a:ext cx="2250" cy="0"/>
            </a:xfrm>
            <a:prstGeom prst="rect">
              <a:avLst/>
            </a:prstGeom>
            <a:noFill/>
            <a:ln w="9525">
              <a:noFill/>
              <a:prstDash val="dash"/>
              <a:miter lim="800000"/>
              <a:headEnd/>
              <a:tailEnd/>
            </a:ln>
          </p:spPr>
          <p:txBody>
            <a:bodyPr>
              <a:spAutoFit/>
            </a:bodyPr>
            <a:lstStyle/>
            <a:p>
              <a:endParaRPr lang="en-US"/>
            </a:p>
          </p:txBody>
        </p:sp>
        <p:sp>
          <p:nvSpPr>
            <p:cNvPr id="43018" name="Rectangle 3076"/>
            <p:cNvSpPr>
              <a:spLocks noChangeArrowheads="1"/>
            </p:cNvSpPr>
            <p:nvPr/>
          </p:nvSpPr>
          <p:spPr bwMode="auto">
            <a:xfrm>
              <a:off x="0" y="0"/>
              <a:ext cx="2250" cy="951"/>
            </a:xfrm>
            <a:prstGeom prst="rect">
              <a:avLst/>
            </a:prstGeom>
            <a:noFill/>
            <a:ln w="9525">
              <a:noFill/>
              <a:prstDash val="dash"/>
              <a:miter lim="800000"/>
              <a:headEnd/>
              <a:tailEnd/>
            </a:ln>
          </p:spPr>
          <p:txBody>
            <a:bodyPr anchor="ctr"/>
            <a:lstStyle/>
            <a:p>
              <a:pPr algn="ctr" eaLnBrk="0" hangingPunct="0"/>
              <a:r>
                <a:rPr lang="en-US">
                  <a:latin typeface="Times New Roman" pitchFamily="18" charset="0"/>
                </a:rPr>
                <a:t>  </a:t>
              </a:r>
              <a:r>
                <a:rPr lang="en-US" sz="9300">
                  <a:latin typeface="Times New Roman" pitchFamily="18" charset="0"/>
                </a:rPr>
                <a:t> </a:t>
              </a:r>
              <a:r>
                <a:rPr lang="en-US">
                  <a:latin typeface="Times New Roman" pitchFamily="18" charset="0"/>
                </a:rPr>
                <a:t>                  </a:t>
              </a:r>
            </a:p>
          </p:txBody>
        </p:sp>
      </p:grpSp>
      <p:pic>
        <p:nvPicPr>
          <p:cNvPr id="43011" name="Picture 3077" descr="1107295_130_165">
            <a:hlinkClick r:id="rId3"/>
          </p:cNvPr>
          <p:cNvPicPr>
            <a:picLocks noChangeAspect="1" noChangeArrowheads="1"/>
          </p:cNvPicPr>
          <p:nvPr/>
        </p:nvPicPr>
        <p:blipFill>
          <a:blip r:embed="rId4" cstate="print"/>
          <a:srcRect/>
          <a:stretch>
            <a:fillRect/>
          </a:stretch>
        </p:blipFill>
        <p:spPr bwMode="auto">
          <a:xfrm>
            <a:off x="7342188" y="2347913"/>
            <a:ext cx="1485900" cy="1885950"/>
          </a:xfrm>
          <a:prstGeom prst="rect">
            <a:avLst/>
          </a:prstGeom>
          <a:noFill/>
          <a:ln w="9525">
            <a:noFill/>
            <a:miter lim="800000"/>
            <a:headEnd/>
            <a:tailEnd/>
          </a:ln>
        </p:spPr>
      </p:pic>
      <p:sp>
        <p:nvSpPr>
          <p:cNvPr id="43012" name="Rectangle 3078"/>
          <p:cNvSpPr>
            <a:spLocks noChangeArrowheads="1"/>
          </p:cNvSpPr>
          <p:nvPr/>
        </p:nvSpPr>
        <p:spPr bwMode="auto">
          <a:xfrm>
            <a:off x="-1487488" y="2692400"/>
            <a:ext cx="9144001" cy="0"/>
          </a:xfrm>
          <a:prstGeom prst="rect">
            <a:avLst/>
          </a:prstGeom>
          <a:noFill/>
          <a:ln w="9525">
            <a:noFill/>
            <a:prstDash val="dash"/>
            <a:miter lim="800000"/>
            <a:headEnd/>
            <a:tailEnd/>
          </a:ln>
        </p:spPr>
        <p:txBody>
          <a:bodyPr>
            <a:spAutoFit/>
          </a:bodyPr>
          <a:lstStyle/>
          <a:p>
            <a:endParaRPr lang="en-US"/>
          </a:p>
        </p:txBody>
      </p:sp>
      <p:pic>
        <p:nvPicPr>
          <p:cNvPr id="43013" name="Picture 3079" descr="en_header_matterhorn"/>
          <p:cNvPicPr>
            <a:picLocks noChangeAspect="1" noChangeArrowheads="1"/>
          </p:cNvPicPr>
          <p:nvPr/>
        </p:nvPicPr>
        <p:blipFill>
          <a:blip r:embed="rId5" cstate="print"/>
          <a:srcRect/>
          <a:stretch>
            <a:fillRect/>
          </a:stretch>
        </p:blipFill>
        <p:spPr bwMode="auto">
          <a:xfrm>
            <a:off x="519113" y="677863"/>
            <a:ext cx="8229600" cy="1428750"/>
          </a:xfrm>
          <a:prstGeom prst="rect">
            <a:avLst/>
          </a:prstGeom>
          <a:noFill/>
          <a:ln w="9525">
            <a:noFill/>
            <a:miter lim="800000"/>
            <a:headEnd/>
            <a:tailEnd/>
          </a:ln>
        </p:spPr>
      </p:pic>
      <p:pic>
        <p:nvPicPr>
          <p:cNvPr id="43014" name="Picture 3080" descr="25249">
            <a:hlinkClick r:id="rId6"/>
          </p:cNvPr>
          <p:cNvPicPr>
            <a:picLocks noChangeAspect="1" noChangeArrowheads="1"/>
          </p:cNvPicPr>
          <p:nvPr/>
        </p:nvPicPr>
        <p:blipFill>
          <a:blip r:embed="rId7" cstate="print"/>
          <a:srcRect/>
          <a:stretch>
            <a:fillRect/>
          </a:stretch>
        </p:blipFill>
        <p:spPr bwMode="auto">
          <a:xfrm>
            <a:off x="5519738" y="2655888"/>
            <a:ext cx="1658937" cy="2924175"/>
          </a:xfrm>
          <a:prstGeom prst="rect">
            <a:avLst/>
          </a:prstGeom>
          <a:noFill/>
          <a:ln w="9525">
            <a:noFill/>
            <a:miter lim="800000"/>
            <a:headEnd/>
            <a:tailEnd/>
          </a:ln>
        </p:spPr>
      </p:pic>
      <p:sp>
        <p:nvSpPr>
          <p:cNvPr id="43015" name="Text Box 3081"/>
          <p:cNvSpPr txBox="1">
            <a:spLocks noChangeArrowheads="1"/>
          </p:cNvSpPr>
          <p:nvPr/>
        </p:nvSpPr>
        <p:spPr bwMode="auto">
          <a:xfrm>
            <a:off x="461963" y="2703513"/>
            <a:ext cx="4486275" cy="944562"/>
          </a:xfrm>
          <a:prstGeom prst="rect">
            <a:avLst/>
          </a:prstGeom>
          <a:noFill/>
          <a:ln w="9525">
            <a:noFill/>
            <a:prstDash val="dash"/>
            <a:miter lim="800000"/>
            <a:headEnd/>
            <a:tailEnd/>
          </a:ln>
        </p:spPr>
        <p:txBody>
          <a:bodyPr wrap="none">
            <a:spAutoFit/>
          </a:bodyPr>
          <a:lstStyle/>
          <a:p>
            <a:pPr eaLnBrk="0" hangingPunct="0"/>
            <a:r>
              <a:rPr lang="en-US">
                <a:latin typeface="Times New Roman" pitchFamily="18" charset="0"/>
              </a:rPr>
              <a:t>Mini-Case 1:</a:t>
            </a:r>
          </a:p>
          <a:p>
            <a:pPr eaLnBrk="0" hangingPunct="0"/>
            <a:r>
              <a:rPr lang="en-US" sz="3200">
                <a:latin typeface="Times New Roman" pitchFamily="18" charset="0"/>
              </a:rPr>
              <a:t>The Swiss Watch Industry</a:t>
            </a:r>
          </a:p>
        </p:txBody>
      </p:sp>
      <p:sp>
        <p:nvSpPr>
          <p:cNvPr id="43016" name="Rounded Rectangle 25"/>
          <p:cNvSpPr>
            <a:spLocks noChangeArrowheads="1"/>
          </p:cNvSpPr>
          <p:nvPr/>
        </p:nvSpPr>
        <p:spPr bwMode="auto">
          <a:xfrm>
            <a:off x="555625" y="4995863"/>
            <a:ext cx="2062163" cy="388937"/>
          </a:xfrm>
          <a:prstGeom prst="roundRect">
            <a:avLst>
              <a:gd name="adj" fmla="val 50000"/>
            </a:avLst>
          </a:prstGeom>
          <a:solidFill>
            <a:srgbClr val="FFFFCC"/>
          </a:solidFill>
          <a:ln w="9525" algn="ctr">
            <a:solidFill>
              <a:srgbClr val="FFFFCC"/>
            </a:solidFill>
            <a:prstDash val="dash"/>
            <a:round/>
            <a:headEnd/>
            <a:tailEnd/>
          </a:ln>
        </p:spPr>
        <p:txBody>
          <a:bodyPr wrap="none">
            <a:spAutoFit/>
          </a:bodyPr>
          <a:lstStyle/>
          <a:p>
            <a:r>
              <a:rPr lang="en-US" sz="1200"/>
              <a:t>Slides handed out in class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solidFill>
                  <a:schemeClr val="bg1"/>
                </a:solidFill>
              </a:rPr>
              <a:t>Description of operations strategy of a Swiss watch maker in the late 1970s, contrasted with Japan’s Seiko</a:t>
            </a:r>
          </a:p>
        </p:txBody>
      </p:sp>
      <p:graphicFrame>
        <p:nvGraphicFramePr>
          <p:cNvPr id="4" name="Content Placeholder 3"/>
          <p:cNvGraphicFramePr>
            <a:graphicFrameLocks noGrp="1"/>
          </p:cNvGraphicFramePr>
          <p:nvPr>
            <p:ph idx="4294967295"/>
          </p:nvPr>
        </p:nvGraphicFramePr>
        <p:xfrm>
          <a:off x="1754694" y="1384300"/>
          <a:ext cx="5592763" cy="3386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959104" y="1813301"/>
            <a:ext cx="1151416"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Value</a:t>
            </a:r>
          </a:p>
        </p:txBody>
      </p:sp>
      <p:sp>
        <p:nvSpPr>
          <p:cNvPr id="6" name="Rectangle 5"/>
          <p:cNvSpPr/>
          <p:nvPr/>
        </p:nvSpPr>
        <p:spPr>
          <a:xfrm>
            <a:off x="2484210" y="4176287"/>
            <a:ext cx="1298824"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Assets</a:t>
            </a:r>
          </a:p>
        </p:txBody>
      </p:sp>
      <p:sp>
        <p:nvSpPr>
          <p:cNvPr id="7" name="Rectangle 6"/>
          <p:cNvSpPr/>
          <p:nvPr/>
        </p:nvSpPr>
        <p:spPr>
          <a:xfrm>
            <a:off x="4946932" y="4176287"/>
            <a:ext cx="1918282"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Processes</a:t>
            </a:r>
          </a:p>
        </p:txBody>
      </p:sp>
      <p:sp>
        <p:nvSpPr>
          <p:cNvPr id="8" name="Rectangle 7"/>
          <p:cNvSpPr/>
          <p:nvPr/>
        </p:nvSpPr>
        <p:spPr>
          <a:xfrm>
            <a:off x="3335582" y="3224933"/>
            <a:ext cx="2439492" cy="523220"/>
          </a:xfrm>
          <a:prstGeom prst="rect">
            <a:avLst/>
          </a:prstGeom>
          <a:noFill/>
        </p:spPr>
        <p:txBody>
          <a:bodyPr>
            <a:spAutoFit/>
          </a:bodyPr>
          <a:lstStyle/>
          <a:p>
            <a:pPr algn="ctr" defTabSz="457200" fontAlgn="auto">
              <a:spcBef>
                <a:spcPts val="0"/>
              </a:spcBef>
              <a:spcAft>
                <a:spcPts val="0"/>
              </a:spcAft>
              <a:defRPr/>
            </a:pPr>
            <a:r>
              <a:rPr lang="en-US" sz="2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Competencies</a:t>
            </a:r>
          </a:p>
        </p:txBody>
      </p:sp>
      <p:sp>
        <p:nvSpPr>
          <p:cNvPr id="10" name="Curved Right Arrow 9"/>
          <p:cNvSpPr/>
          <p:nvPr/>
        </p:nvSpPr>
        <p:spPr>
          <a:xfrm rot="8382059">
            <a:off x="7019925" y="20367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1" name="Curved Right Arrow 10"/>
          <p:cNvSpPr/>
          <p:nvPr/>
        </p:nvSpPr>
        <p:spPr>
          <a:xfrm rot="2302157">
            <a:off x="1441450" y="18970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2" name="Rectangle 11"/>
          <p:cNvSpPr/>
          <p:nvPr/>
        </p:nvSpPr>
        <p:spPr>
          <a:xfrm rot="2863666">
            <a:off x="7220880" y="2715106"/>
            <a:ext cx="1748992"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Innovation</a:t>
            </a:r>
          </a:p>
        </p:txBody>
      </p:sp>
      <p:sp>
        <p:nvSpPr>
          <p:cNvPr id="13" name="Rectangle 12"/>
          <p:cNvSpPr/>
          <p:nvPr/>
        </p:nvSpPr>
        <p:spPr>
          <a:xfrm rot="18948115">
            <a:off x="270214" y="2224625"/>
            <a:ext cx="2172838"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mn-cs"/>
              </a:rPr>
              <a:t>Improvement</a:t>
            </a:r>
          </a:p>
        </p:txBody>
      </p:sp>
      <p:cxnSp>
        <p:nvCxnSpPr>
          <p:cNvPr id="34" name="AutoShape 35"/>
          <p:cNvCxnSpPr>
            <a:cxnSpLocks noChangeShapeType="1"/>
          </p:cNvCxnSpPr>
          <p:nvPr/>
        </p:nvCxnSpPr>
        <p:spPr bwMode="auto">
          <a:xfrm flipH="1">
            <a:off x="1239138" y="4770620"/>
            <a:ext cx="1692275" cy="315913"/>
          </a:xfrm>
          <a:prstGeom prst="straightConnector1">
            <a:avLst/>
          </a:prstGeom>
          <a:noFill/>
          <a:ln w="12700">
            <a:solidFill>
              <a:srgbClr val="FFCCCC"/>
            </a:solidFill>
            <a:round/>
            <a:headEnd type="none" w="sm" len="sm"/>
            <a:tailEnd type="none" w="sm" len="sm"/>
          </a:ln>
        </p:spPr>
      </p:cxnSp>
      <p:cxnSp>
        <p:nvCxnSpPr>
          <p:cNvPr id="35" name="AutoShape 36"/>
          <p:cNvCxnSpPr>
            <a:cxnSpLocks noChangeShapeType="1"/>
          </p:cNvCxnSpPr>
          <p:nvPr/>
        </p:nvCxnSpPr>
        <p:spPr bwMode="auto">
          <a:xfrm flipH="1">
            <a:off x="2351975" y="4770620"/>
            <a:ext cx="579438" cy="315913"/>
          </a:xfrm>
          <a:prstGeom prst="straightConnector1">
            <a:avLst/>
          </a:prstGeom>
          <a:noFill/>
          <a:ln w="12700">
            <a:solidFill>
              <a:srgbClr val="FFCCCC"/>
            </a:solidFill>
            <a:round/>
            <a:headEnd type="none" w="sm" len="sm"/>
            <a:tailEnd type="none" w="sm" len="sm"/>
          </a:ln>
        </p:spPr>
      </p:cxnSp>
      <p:cxnSp>
        <p:nvCxnSpPr>
          <p:cNvPr id="36" name="AutoShape 37"/>
          <p:cNvCxnSpPr>
            <a:cxnSpLocks noChangeShapeType="1"/>
          </p:cNvCxnSpPr>
          <p:nvPr/>
        </p:nvCxnSpPr>
        <p:spPr bwMode="auto">
          <a:xfrm>
            <a:off x="6293644" y="4779169"/>
            <a:ext cx="514444" cy="307364"/>
          </a:xfrm>
          <a:prstGeom prst="straightConnector1">
            <a:avLst/>
          </a:prstGeom>
          <a:noFill/>
          <a:ln w="12700">
            <a:solidFill>
              <a:srgbClr val="FFCCCC"/>
            </a:solidFill>
            <a:round/>
            <a:headEnd type="none" w="sm" len="sm"/>
            <a:tailEnd type="none" w="sm" len="sm"/>
          </a:ln>
        </p:spPr>
      </p:cxnSp>
      <p:cxnSp>
        <p:nvCxnSpPr>
          <p:cNvPr id="37" name="AutoShape 38"/>
          <p:cNvCxnSpPr>
            <a:cxnSpLocks noChangeShapeType="1"/>
          </p:cNvCxnSpPr>
          <p:nvPr/>
        </p:nvCxnSpPr>
        <p:spPr bwMode="auto">
          <a:xfrm rot="10800000" flipV="1">
            <a:off x="5693665" y="4779168"/>
            <a:ext cx="621411" cy="307363"/>
          </a:xfrm>
          <a:prstGeom prst="straightConnector1">
            <a:avLst/>
          </a:prstGeom>
          <a:noFill/>
          <a:ln w="12700">
            <a:solidFill>
              <a:srgbClr val="FFCCCC"/>
            </a:solidFill>
            <a:round/>
            <a:headEnd type="none" w="sm" len="sm"/>
            <a:tailEnd type="none" w="sm" len="sm"/>
          </a:ln>
        </p:spPr>
      </p:cxnSp>
      <p:cxnSp>
        <p:nvCxnSpPr>
          <p:cNvPr id="38" name="AutoShape 40"/>
          <p:cNvCxnSpPr>
            <a:cxnSpLocks noChangeShapeType="1"/>
          </p:cNvCxnSpPr>
          <p:nvPr/>
        </p:nvCxnSpPr>
        <p:spPr bwMode="auto">
          <a:xfrm>
            <a:off x="6272213" y="4786313"/>
            <a:ext cx="1650300" cy="300220"/>
          </a:xfrm>
          <a:prstGeom prst="straightConnector1">
            <a:avLst/>
          </a:prstGeom>
          <a:noFill/>
          <a:ln w="12700">
            <a:solidFill>
              <a:srgbClr val="FFCCCC"/>
            </a:solidFill>
            <a:round/>
            <a:headEnd type="none" w="sm" len="sm"/>
            <a:tailEnd type="none" w="sm" len="sm"/>
          </a:ln>
        </p:spPr>
      </p:cxnSp>
      <p:cxnSp>
        <p:nvCxnSpPr>
          <p:cNvPr id="39" name="AutoShape 41"/>
          <p:cNvCxnSpPr>
            <a:cxnSpLocks noChangeShapeType="1"/>
          </p:cNvCxnSpPr>
          <p:nvPr/>
        </p:nvCxnSpPr>
        <p:spPr bwMode="auto">
          <a:xfrm flipH="1" flipV="1">
            <a:off x="2931413" y="4770620"/>
            <a:ext cx="1649412" cy="315913"/>
          </a:xfrm>
          <a:prstGeom prst="straightConnector1">
            <a:avLst/>
          </a:prstGeom>
          <a:noFill/>
          <a:ln w="12700">
            <a:solidFill>
              <a:srgbClr val="FFCCCC"/>
            </a:solidFill>
            <a:round/>
            <a:headEnd/>
            <a:tailEnd/>
          </a:ln>
        </p:spPr>
      </p:cxnSp>
      <p:cxnSp>
        <p:nvCxnSpPr>
          <p:cNvPr id="40" name="AutoShape 42"/>
          <p:cNvCxnSpPr>
            <a:cxnSpLocks noChangeShapeType="1"/>
          </p:cNvCxnSpPr>
          <p:nvPr/>
        </p:nvCxnSpPr>
        <p:spPr bwMode="auto">
          <a:xfrm>
            <a:off x="2931413" y="4770620"/>
            <a:ext cx="534987" cy="315913"/>
          </a:xfrm>
          <a:prstGeom prst="straightConnector1">
            <a:avLst/>
          </a:prstGeom>
          <a:noFill/>
          <a:ln w="12700">
            <a:solidFill>
              <a:srgbClr val="FFCCCC"/>
            </a:solidFill>
            <a:round/>
            <a:headEnd/>
            <a:tailEnd/>
          </a:ln>
        </p:spPr>
      </p:cxnSp>
      <p:sp>
        <p:nvSpPr>
          <p:cNvPr id="41" name="Text Box 46"/>
          <p:cNvSpPr txBox="1">
            <a:spLocks noChangeArrowheads="1"/>
          </p:cNvSpPr>
          <p:nvPr/>
        </p:nvSpPr>
        <p:spPr bwMode="auto">
          <a:xfrm>
            <a:off x="7501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Sizing</a:t>
            </a:r>
          </a:p>
          <a:p>
            <a:pPr algn="ctr"/>
            <a:r>
              <a:rPr lang="en-US" sz="1200" dirty="0">
                <a:latin typeface="Times New Roman" pitchFamily="18" charset="0"/>
              </a:rPr>
              <a:t>How much </a:t>
            </a:r>
            <a:r>
              <a:rPr lang="en-US" sz="1200" dirty="0" smtClean="0">
                <a:latin typeface="Times New Roman" pitchFamily="18" charset="0"/>
              </a:rPr>
              <a:t>capacity?</a:t>
            </a:r>
            <a:endParaRPr lang="en-US" sz="1200" dirty="0">
              <a:latin typeface="Times New Roman" pitchFamily="18" charset="0"/>
            </a:endParaRPr>
          </a:p>
        </p:txBody>
      </p:sp>
      <p:sp>
        <p:nvSpPr>
          <p:cNvPr id="42" name="Text Box 47"/>
          <p:cNvSpPr txBox="1">
            <a:spLocks noChangeArrowheads="1"/>
          </p:cNvSpPr>
          <p:nvPr/>
        </p:nvSpPr>
        <p:spPr bwMode="auto">
          <a:xfrm>
            <a:off x="29726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Type</a:t>
            </a:r>
          </a:p>
          <a:p>
            <a:pPr algn="ctr"/>
            <a:r>
              <a:rPr lang="en-US" sz="1200" dirty="0">
                <a:latin typeface="Times New Roman" pitchFamily="18" charset="0"/>
              </a:rPr>
              <a:t>What </a:t>
            </a:r>
            <a:r>
              <a:rPr lang="en-US" sz="1200" dirty="0" smtClean="0">
                <a:latin typeface="Times New Roman" pitchFamily="18" charset="0"/>
              </a:rPr>
              <a:t>kind </a:t>
            </a:r>
            <a:r>
              <a:rPr lang="en-US" sz="1200" dirty="0">
                <a:latin typeface="Times New Roman" pitchFamily="18" charset="0"/>
              </a:rPr>
              <a:t>of </a:t>
            </a:r>
            <a:r>
              <a:rPr lang="en-US" sz="1200" dirty="0" smtClean="0">
                <a:latin typeface="Times New Roman" pitchFamily="18" charset="0"/>
              </a:rPr>
              <a:t>resources?</a:t>
            </a:r>
            <a:endParaRPr lang="en-US" sz="800" dirty="0">
              <a:latin typeface="Times New Roman" pitchFamily="18" charset="0"/>
            </a:endParaRPr>
          </a:p>
        </p:txBody>
      </p:sp>
      <p:sp>
        <p:nvSpPr>
          <p:cNvPr id="43" name="Text Box 48"/>
          <p:cNvSpPr txBox="1">
            <a:spLocks noChangeArrowheads="1"/>
          </p:cNvSpPr>
          <p:nvPr/>
        </p:nvSpPr>
        <p:spPr bwMode="auto">
          <a:xfrm>
            <a:off x="18614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Timing</a:t>
            </a:r>
          </a:p>
          <a:p>
            <a:pPr algn="ctr"/>
            <a:r>
              <a:rPr lang="en-US" sz="1200" dirty="0">
                <a:latin typeface="Times New Roman" pitchFamily="18" charset="0"/>
              </a:rPr>
              <a:t>When </a:t>
            </a:r>
            <a:r>
              <a:rPr lang="en-US" sz="1200" dirty="0" smtClean="0">
                <a:latin typeface="Times New Roman" pitchFamily="18" charset="0"/>
              </a:rPr>
              <a:t>to expand </a:t>
            </a:r>
            <a:r>
              <a:rPr lang="en-US" sz="1200" dirty="0">
                <a:latin typeface="Times New Roman" pitchFamily="18" charset="0"/>
              </a:rPr>
              <a:t>or </a:t>
            </a:r>
            <a:r>
              <a:rPr lang="en-US" sz="1200" dirty="0" smtClean="0">
                <a:latin typeface="Times New Roman" pitchFamily="18" charset="0"/>
              </a:rPr>
              <a:t>contract?</a:t>
            </a:r>
            <a:endParaRPr lang="en-US" sz="1200" dirty="0">
              <a:latin typeface="Times New Roman" pitchFamily="18" charset="0"/>
            </a:endParaRPr>
          </a:p>
        </p:txBody>
      </p:sp>
      <p:sp>
        <p:nvSpPr>
          <p:cNvPr id="44" name="Text Box 49"/>
          <p:cNvSpPr txBox="1">
            <a:spLocks noChangeArrowheads="1"/>
          </p:cNvSpPr>
          <p:nvPr/>
        </p:nvSpPr>
        <p:spPr bwMode="auto">
          <a:xfrm>
            <a:off x="40839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chemeClr val="accent2"/>
                </a:solidFill>
                <a:latin typeface="Times New Roman" pitchFamily="18" charset="0"/>
              </a:rPr>
              <a:t>Location</a:t>
            </a:r>
          </a:p>
          <a:p>
            <a:pPr algn="ctr"/>
            <a:r>
              <a:rPr lang="en-US" sz="1200" dirty="0">
                <a:latin typeface="Times New Roman" pitchFamily="18" charset="0"/>
              </a:rPr>
              <a:t>Where </a:t>
            </a:r>
            <a:r>
              <a:rPr lang="en-US" sz="1200" dirty="0" smtClean="0">
                <a:latin typeface="Times New Roman" pitchFamily="18" charset="0"/>
              </a:rPr>
              <a:t>to position our resources?</a:t>
            </a:r>
            <a:endParaRPr lang="en-US" sz="800" dirty="0">
              <a:latin typeface="Times New Roman" pitchFamily="18" charset="0"/>
            </a:endParaRPr>
          </a:p>
        </p:txBody>
      </p:sp>
      <p:sp>
        <p:nvSpPr>
          <p:cNvPr id="45" name="Text Box 50"/>
          <p:cNvSpPr txBox="1">
            <a:spLocks noChangeArrowheads="1"/>
          </p:cNvSpPr>
          <p:nvPr/>
        </p:nvSpPr>
        <p:spPr bwMode="auto">
          <a:xfrm>
            <a:off x="51967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Supply</a:t>
            </a:r>
          </a:p>
          <a:p>
            <a:pPr algn="ctr"/>
            <a:r>
              <a:rPr lang="en-US" sz="1200">
                <a:latin typeface="Times New Roman" pitchFamily="18" charset="0"/>
              </a:rPr>
              <a:t>When outsource &amp; how manage suppliers?</a:t>
            </a:r>
          </a:p>
        </p:txBody>
      </p:sp>
      <p:sp>
        <p:nvSpPr>
          <p:cNvPr id="46" name="Text Box 51"/>
          <p:cNvSpPr txBox="1">
            <a:spLocks noChangeArrowheads="1"/>
          </p:cNvSpPr>
          <p:nvPr/>
        </p:nvSpPr>
        <p:spPr bwMode="auto">
          <a:xfrm>
            <a:off x="741927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Demand</a:t>
            </a:r>
          </a:p>
          <a:p>
            <a:pPr algn="ctr"/>
            <a:r>
              <a:rPr lang="en-US" sz="1200">
                <a:latin typeface="Times New Roman" pitchFamily="18" charset="0"/>
              </a:rPr>
              <a:t>How match demand to available supply</a:t>
            </a:r>
            <a:endParaRPr lang="en-US" sz="700">
              <a:latin typeface="Times"/>
            </a:endParaRPr>
          </a:p>
        </p:txBody>
      </p:sp>
      <p:sp>
        <p:nvSpPr>
          <p:cNvPr id="47" name="Text Box 52"/>
          <p:cNvSpPr txBox="1">
            <a:spLocks noChangeArrowheads="1"/>
          </p:cNvSpPr>
          <p:nvPr/>
        </p:nvSpPr>
        <p:spPr bwMode="auto">
          <a:xfrm>
            <a:off x="6308025" y="5081770"/>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a:solidFill>
                  <a:schemeClr val="accent2"/>
                </a:solidFill>
                <a:latin typeface="Times New Roman" pitchFamily="18" charset="0"/>
              </a:rPr>
              <a:t>Technology</a:t>
            </a:r>
          </a:p>
          <a:p>
            <a:pPr algn="ctr"/>
            <a:r>
              <a:rPr lang="en-US" sz="1200">
                <a:latin typeface="Times New Roman" pitchFamily="18" charset="0"/>
              </a:rPr>
              <a:t>Coordination, product, process transportation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Line 1"/>
          <p:cNvSpPr>
            <a:spLocks noChangeShapeType="1"/>
          </p:cNvSpPr>
          <p:nvPr/>
        </p:nvSpPr>
        <p:spPr bwMode="auto">
          <a:xfrm>
            <a:off x="12700" y="6615113"/>
            <a:ext cx="9131300" cy="0"/>
          </a:xfrm>
          <a:prstGeom prst="line">
            <a:avLst/>
          </a:prstGeom>
          <a:noFill/>
          <a:ln w="18062">
            <a:solidFill>
              <a:srgbClr val="000000"/>
            </a:solidFill>
            <a:round/>
            <a:headEnd/>
            <a:tailEnd/>
          </a:ln>
        </p:spPr>
        <p:txBody>
          <a:bodyPr lIns="64291" tIns="32146" rIns="64291" bIns="32146"/>
          <a:lstStyle/>
          <a:p>
            <a:endParaRPr lang="en-US"/>
          </a:p>
        </p:txBody>
      </p:sp>
      <p:sp>
        <p:nvSpPr>
          <p:cNvPr id="19459" name="Line 5"/>
          <p:cNvSpPr>
            <a:spLocks noChangeShapeType="1"/>
          </p:cNvSpPr>
          <p:nvPr/>
        </p:nvSpPr>
        <p:spPr bwMode="auto">
          <a:xfrm>
            <a:off x="0" y="987425"/>
            <a:ext cx="9131300" cy="0"/>
          </a:xfrm>
          <a:prstGeom prst="line">
            <a:avLst/>
          </a:prstGeom>
          <a:noFill/>
          <a:ln w="72248">
            <a:solidFill>
              <a:srgbClr val="000000"/>
            </a:solidFill>
            <a:round/>
            <a:headEnd/>
            <a:tailEnd/>
          </a:ln>
        </p:spPr>
        <p:txBody>
          <a:bodyPr lIns="64291" tIns="32146" rIns="64291" bIns="32146"/>
          <a:lstStyle/>
          <a:p>
            <a:endParaRPr lang="en-US"/>
          </a:p>
        </p:txBody>
      </p:sp>
      <p:sp>
        <p:nvSpPr>
          <p:cNvPr id="19460" name="Rectangle 6"/>
          <p:cNvSpPr>
            <a:spLocks noGrp="1" noChangeArrowheads="1"/>
          </p:cNvSpPr>
          <p:nvPr>
            <p:ph type="title"/>
          </p:nvPr>
        </p:nvSpPr>
        <p:spPr>
          <a:xfrm>
            <a:off x="381000" y="265113"/>
            <a:ext cx="8229600" cy="646112"/>
          </a:xfrm>
        </p:spPr>
        <p:txBody>
          <a:bodyPr lIns="88896" tIns="50798" rIns="88896" bIns="50798"/>
          <a:lstStyle/>
          <a:p>
            <a:pPr defTabSz="912813"/>
            <a:r>
              <a:rPr lang="en-US" sz="2700" smtClean="0">
                <a:solidFill>
                  <a:srgbClr val="3333CC"/>
                </a:solidFill>
                <a:latin typeface="Optima" charset="0"/>
                <a:ea typeface="Optima" charset="0"/>
                <a:cs typeface="Optima" charset="0"/>
                <a:sym typeface="Optima" charset="0"/>
              </a:rPr>
              <a:t>“Route to the top” of CEOs of S&amp;P 500 companies</a:t>
            </a:r>
            <a:endParaRPr lang="en-US" smtClean="0"/>
          </a:p>
        </p:txBody>
      </p:sp>
      <p:pic>
        <p:nvPicPr>
          <p:cNvPr id="5127" name="Picture 7" descr="image.png"/>
          <p:cNvPicPr>
            <a:picLocks noChangeAspect="1"/>
          </p:cNvPicPr>
          <p:nvPr/>
        </p:nvPicPr>
        <p:blipFill>
          <a:blip r:embed="rId3" cstate="print"/>
          <a:srcRect/>
          <a:stretch>
            <a:fillRect/>
          </a:stretch>
        </p:blipFill>
        <p:spPr bwMode="auto">
          <a:xfrm>
            <a:off x="-6350" y="1517650"/>
            <a:ext cx="4279900" cy="2217738"/>
          </a:xfrm>
          <a:prstGeom prst="rect">
            <a:avLst/>
          </a:prstGeom>
          <a:noFill/>
          <a:ln w="12700">
            <a:noFill/>
            <a:miter lim="0"/>
            <a:headEnd/>
            <a:tailEnd/>
          </a:ln>
        </p:spPr>
      </p:pic>
      <p:pic>
        <p:nvPicPr>
          <p:cNvPr id="5128" name="Picture 8" descr="image.png"/>
          <p:cNvPicPr>
            <a:picLocks noChangeAspect="1"/>
          </p:cNvPicPr>
          <p:nvPr/>
        </p:nvPicPr>
        <p:blipFill>
          <a:blip r:embed="rId4" cstate="print"/>
          <a:srcRect/>
          <a:stretch>
            <a:fillRect/>
          </a:stretch>
        </p:blipFill>
        <p:spPr bwMode="auto">
          <a:xfrm>
            <a:off x="4156075" y="3578225"/>
            <a:ext cx="4994275" cy="2779713"/>
          </a:xfrm>
          <a:prstGeom prst="rect">
            <a:avLst/>
          </a:prstGeom>
          <a:noFill/>
          <a:ln w="12700">
            <a:noFill/>
            <a:miter lim="0"/>
            <a:headEnd/>
            <a:tailEnd/>
          </a:ln>
        </p:spPr>
      </p:pic>
      <p:grpSp>
        <p:nvGrpSpPr>
          <p:cNvPr id="2" name="Group 9"/>
          <p:cNvGrpSpPr>
            <a:grpSpLocks/>
          </p:cNvGrpSpPr>
          <p:nvPr/>
        </p:nvGrpSpPr>
        <p:grpSpPr bwMode="auto">
          <a:xfrm>
            <a:off x="1100138" y="1054100"/>
            <a:ext cx="4237037" cy="763588"/>
            <a:chOff x="0" y="0"/>
            <a:chExt cx="475" cy="86"/>
          </a:xfrm>
        </p:grpSpPr>
        <p:sp>
          <p:nvSpPr>
            <p:cNvPr id="19468" name="AutoShape 10"/>
            <p:cNvSpPr>
              <a:spLocks/>
            </p:cNvSpPr>
            <p:nvPr/>
          </p:nvSpPr>
          <p:spPr bwMode="auto">
            <a:xfrm>
              <a:off x="0" y="0"/>
              <a:ext cx="475" cy="86"/>
            </a:xfrm>
            <a:custGeom>
              <a:avLst/>
              <a:gdLst>
                <a:gd name="T0" fmla="*/ 68 w 21600"/>
                <a:gd name="T1" fmla="*/ 0 h 21600"/>
                <a:gd name="T2" fmla="*/ 68 w 21600"/>
                <a:gd name="T3" fmla="*/ 38 h 21600"/>
                <a:gd name="T4" fmla="*/ 68 w 21600"/>
                <a:gd name="T5" fmla="*/ 55 h 21600"/>
                <a:gd name="T6" fmla="*/ 68 w 21600"/>
                <a:gd name="T7" fmla="*/ 66 h 21600"/>
                <a:gd name="T8" fmla="*/ 136 w 21600"/>
                <a:gd name="T9" fmla="*/ 66 h 21600"/>
                <a:gd name="T10" fmla="*/ 0 w 21600"/>
                <a:gd name="T11" fmla="*/ 86 h 21600"/>
                <a:gd name="T12" fmla="*/ 238 w 21600"/>
                <a:gd name="T13" fmla="*/ 66 h 21600"/>
                <a:gd name="T14" fmla="*/ 475 w 21600"/>
                <a:gd name="T15" fmla="*/ 66 h 21600"/>
                <a:gd name="T16" fmla="*/ 475 w 21600"/>
                <a:gd name="T17" fmla="*/ 55 h 21600"/>
                <a:gd name="T18" fmla="*/ 475 w 21600"/>
                <a:gd name="T19" fmla="*/ 38 h 21600"/>
                <a:gd name="T20" fmla="*/ 475 w 21600"/>
                <a:gd name="T21" fmla="*/ 0 h 21600"/>
                <a:gd name="T22" fmla="*/ 238 w 21600"/>
                <a:gd name="T23" fmla="*/ 0 h 21600"/>
                <a:gd name="T24" fmla="*/ 136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600"/>
                <a:gd name="T40" fmla="*/ 0 h 21600"/>
                <a:gd name="T41" fmla="*/ 21600 w 21600"/>
                <a:gd name="T42" fmla="*/ 21600 h 216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600" h="21600">
                  <a:moveTo>
                    <a:pt x="3109" y="0"/>
                  </a:moveTo>
                  <a:lnTo>
                    <a:pt x="3109" y="9649"/>
                  </a:lnTo>
                  <a:lnTo>
                    <a:pt x="3109" y="13784"/>
                  </a:lnTo>
                  <a:lnTo>
                    <a:pt x="3109" y="16541"/>
                  </a:lnTo>
                  <a:lnTo>
                    <a:pt x="6190" y="16541"/>
                  </a:lnTo>
                  <a:lnTo>
                    <a:pt x="0" y="21600"/>
                  </a:lnTo>
                  <a:lnTo>
                    <a:pt x="10813" y="16541"/>
                  </a:lnTo>
                  <a:lnTo>
                    <a:pt x="21600" y="16541"/>
                  </a:lnTo>
                  <a:lnTo>
                    <a:pt x="21600" y="13784"/>
                  </a:lnTo>
                  <a:lnTo>
                    <a:pt x="21600" y="9649"/>
                  </a:lnTo>
                  <a:lnTo>
                    <a:pt x="21600" y="0"/>
                  </a:lnTo>
                  <a:lnTo>
                    <a:pt x="10813" y="0"/>
                  </a:lnTo>
                  <a:lnTo>
                    <a:pt x="6190" y="0"/>
                  </a:lnTo>
                  <a:close/>
                </a:path>
              </a:pathLst>
            </a:custGeom>
            <a:solidFill>
              <a:srgbClr val="000000">
                <a:alpha val="0"/>
              </a:srgbClr>
            </a:solidFill>
            <a:ln w="13546" cap="flat" cmpd="sng">
              <a:solidFill>
                <a:srgbClr val="000000"/>
              </a:solidFill>
              <a:prstDash val="solid"/>
              <a:round/>
              <a:headEnd/>
              <a:tailEnd/>
            </a:ln>
          </p:spPr>
          <p:txBody>
            <a:bodyPr lIns="72248" tIns="72248" rIns="72248" bIns="72248" anchor="ctr"/>
            <a:lstStyle/>
            <a:p>
              <a:endParaRPr lang="en-US"/>
            </a:p>
          </p:txBody>
        </p:sp>
        <p:sp>
          <p:nvSpPr>
            <p:cNvPr id="19469" name="Rectangle 11"/>
            <p:cNvSpPr>
              <a:spLocks/>
            </p:cNvSpPr>
            <p:nvPr/>
          </p:nvSpPr>
          <p:spPr bwMode="auto">
            <a:xfrm>
              <a:off x="68" y="0"/>
              <a:ext cx="407" cy="66"/>
            </a:xfrm>
            <a:prstGeom prst="rect">
              <a:avLst/>
            </a:prstGeom>
            <a:noFill/>
            <a:ln w="12700">
              <a:noFill/>
              <a:miter lim="0"/>
              <a:headEnd/>
              <a:tailEnd/>
            </a:ln>
          </p:spPr>
          <p:txBody>
            <a:bodyPr lIns="126435" tIns="72248" rIns="126435" bIns="72248"/>
            <a:lstStyle/>
            <a:p>
              <a:pPr marL="303213" indent="-303213" defTabSz="912813">
                <a:spcBef>
                  <a:spcPts val="850"/>
                </a:spcBef>
                <a:buClr>
                  <a:srgbClr val="D16349"/>
                </a:buClr>
                <a:buSzPct val="100000"/>
                <a:buFont typeface="TimesNewRomanPSMT" charset="0"/>
                <a:buChar char="■"/>
              </a:pPr>
              <a:r>
                <a:rPr lang="en-US" sz="1500">
                  <a:latin typeface="Optima" charset="0"/>
                  <a:sym typeface="Optima" charset="0"/>
                </a:rPr>
                <a:t>42% had Operations experience at some point in their career</a:t>
              </a:r>
              <a:endParaRPr lang="en-US"/>
            </a:p>
          </p:txBody>
        </p:sp>
      </p:grpSp>
      <p:grpSp>
        <p:nvGrpSpPr>
          <p:cNvPr id="3" name="Group 12"/>
          <p:cNvGrpSpPr>
            <a:grpSpLocks/>
          </p:cNvGrpSpPr>
          <p:nvPr/>
        </p:nvGrpSpPr>
        <p:grpSpPr bwMode="auto">
          <a:xfrm>
            <a:off x="979488" y="4562475"/>
            <a:ext cx="3300412" cy="1077913"/>
            <a:chOff x="0" y="0"/>
            <a:chExt cx="370" cy="121"/>
          </a:xfrm>
        </p:grpSpPr>
        <p:sp>
          <p:nvSpPr>
            <p:cNvPr id="19466" name="AutoShape 13"/>
            <p:cNvSpPr>
              <a:spLocks/>
            </p:cNvSpPr>
            <p:nvPr/>
          </p:nvSpPr>
          <p:spPr bwMode="auto">
            <a:xfrm>
              <a:off x="0" y="0"/>
              <a:ext cx="370" cy="121"/>
            </a:xfrm>
            <a:custGeom>
              <a:avLst/>
              <a:gdLst>
                <a:gd name="T0" fmla="*/ 0 w 21600"/>
                <a:gd name="T1" fmla="*/ 28 h 21600"/>
                <a:gd name="T2" fmla="*/ 0 w 21600"/>
                <a:gd name="T3" fmla="*/ 43 h 21600"/>
                <a:gd name="T4" fmla="*/ 0 w 21600"/>
                <a:gd name="T5" fmla="*/ 67 h 21600"/>
                <a:gd name="T6" fmla="*/ 0 w 21600"/>
                <a:gd name="T7" fmla="*/ 121 h 21600"/>
                <a:gd name="T8" fmla="*/ 199 w 21600"/>
                <a:gd name="T9" fmla="*/ 121 h 21600"/>
                <a:gd name="T10" fmla="*/ 285 w 21600"/>
                <a:gd name="T11" fmla="*/ 121 h 21600"/>
                <a:gd name="T12" fmla="*/ 342 w 21600"/>
                <a:gd name="T13" fmla="*/ 121 h 21600"/>
                <a:gd name="T14" fmla="*/ 342 w 21600"/>
                <a:gd name="T15" fmla="*/ 67 h 21600"/>
                <a:gd name="T16" fmla="*/ 342 w 21600"/>
                <a:gd name="T17" fmla="*/ 43 h 21600"/>
                <a:gd name="T18" fmla="*/ 342 w 21600"/>
                <a:gd name="T19" fmla="*/ 28 h 21600"/>
                <a:gd name="T20" fmla="*/ 285 w 21600"/>
                <a:gd name="T21" fmla="*/ 28 h 21600"/>
                <a:gd name="T22" fmla="*/ 370 w 21600"/>
                <a:gd name="T23" fmla="*/ 0 h 21600"/>
                <a:gd name="T24" fmla="*/ 199 w 21600"/>
                <a:gd name="T25" fmla="*/ 28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600"/>
                <a:gd name="T40" fmla="*/ 0 h 21600"/>
                <a:gd name="T41" fmla="*/ 21600 w 21600"/>
                <a:gd name="T42" fmla="*/ 21600 h 216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600" h="21600">
                  <a:moveTo>
                    <a:pt x="0" y="4938"/>
                  </a:moveTo>
                  <a:lnTo>
                    <a:pt x="0" y="7715"/>
                  </a:lnTo>
                  <a:lnTo>
                    <a:pt x="0" y="11880"/>
                  </a:lnTo>
                  <a:lnTo>
                    <a:pt x="0" y="21600"/>
                  </a:lnTo>
                  <a:lnTo>
                    <a:pt x="11641" y="21600"/>
                  </a:lnTo>
                  <a:lnTo>
                    <a:pt x="16631" y="21600"/>
                  </a:lnTo>
                  <a:lnTo>
                    <a:pt x="19957" y="21600"/>
                  </a:lnTo>
                  <a:lnTo>
                    <a:pt x="19957" y="11880"/>
                  </a:lnTo>
                  <a:lnTo>
                    <a:pt x="19957" y="7715"/>
                  </a:lnTo>
                  <a:lnTo>
                    <a:pt x="19957" y="4938"/>
                  </a:lnTo>
                  <a:lnTo>
                    <a:pt x="16631" y="4938"/>
                  </a:lnTo>
                  <a:lnTo>
                    <a:pt x="21600" y="0"/>
                  </a:lnTo>
                  <a:lnTo>
                    <a:pt x="11641" y="4938"/>
                  </a:lnTo>
                  <a:close/>
                </a:path>
              </a:pathLst>
            </a:custGeom>
            <a:solidFill>
              <a:srgbClr val="000000">
                <a:alpha val="0"/>
              </a:srgbClr>
            </a:solidFill>
            <a:ln w="13546" cap="flat" cmpd="sng">
              <a:solidFill>
                <a:srgbClr val="000000"/>
              </a:solidFill>
              <a:prstDash val="solid"/>
              <a:round/>
              <a:headEnd/>
              <a:tailEnd/>
            </a:ln>
          </p:spPr>
          <p:txBody>
            <a:bodyPr lIns="0" tIns="0" rIns="0" bIns="0" anchor="ctr"/>
            <a:lstStyle/>
            <a:p>
              <a:endParaRPr lang="en-US"/>
            </a:p>
          </p:txBody>
        </p:sp>
        <p:sp>
          <p:nvSpPr>
            <p:cNvPr id="19467" name="Rectangle 14"/>
            <p:cNvSpPr>
              <a:spLocks/>
            </p:cNvSpPr>
            <p:nvPr/>
          </p:nvSpPr>
          <p:spPr bwMode="auto">
            <a:xfrm>
              <a:off x="0" y="27"/>
              <a:ext cx="342" cy="94"/>
            </a:xfrm>
            <a:prstGeom prst="rect">
              <a:avLst/>
            </a:prstGeom>
            <a:noFill/>
            <a:ln w="12700">
              <a:noFill/>
              <a:miter lim="0"/>
              <a:headEnd/>
              <a:tailEnd/>
            </a:ln>
          </p:spPr>
          <p:txBody>
            <a:bodyPr lIns="126435" tIns="72248" rIns="126435" bIns="72248"/>
            <a:lstStyle/>
            <a:p>
              <a:pPr marL="303213" indent="-303213" defTabSz="912813">
                <a:spcBef>
                  <a:spcPts val="850"/>
                </a:spcBef>
                <a:buClr>
                  <a:srgbClr val="D16349"/>
                </a:buClr>
                <a:buSzPct val="100000"/>
                <a:buFont typeface="TimesNewRomanPSMT" charset="0"/>
                <a:buChar char="■"/>
              </a:pPr>
              <a:r>
                <a:rPr lang="en-US" sz="1500">
                  <a:latin typeface="Optima" charset="0"/>
                  <a:sym typeface="Optima" charset="0"/>
                </a:rPr>
                <a:t>31% were in Operations immediately before  becoming CEO</a:t>
              </a:r>
              <a:endParaRPr lang="en-US"/>
            </a:p>
          </p:txBody>
        </p:sp>
      </p:grpSp>
      <p:sp>
        <p:nvSpPr>
          <p:cNvPr id="5135" name="Rectangle 15"/>
          <p:cNvSpPr>
            <a:spLocks/>
          </p:cNvSpPr>
          <p:nvPr/>
        </p:nvSpPr>
        <p:spPr bwMode="auto">
          <a:xfrm>
            <a:off x="0" y="6324600"/>
            <a:ext cx="4816475" cy="271463"/>
          </a:xfrm>
          <a:prstGeom prst="rect">
            <a:avLst/>
          </a:prstGeom>
          <a:noFill/>
          <a:ln w="12700">
            <a:noFill/>
            <a:miter lim="0"/>
            <a:headEnd/>
            <a:tailEnd/>
          </a:ln>
        </p:spPr>
        <p:txBody>
          <a:bodyPr lIns="88896" tIns="50798" rIns="88896" bIns="50798">
            <a:spAutoFit/>
          </a:bodyPr>
          <a:lstStyle/>
          <a:p>
            <a:pPr defTabSz="912813"/>
            <a:r>
              <a:rPr lang="en-US" sz="1100">
                <a:latin typeface="Optima" charset="0"/>
                <a:sym typeface="Optima" charset="0"/>
              </a:rPr>
              <a:t>Source: Spencer Stuart “Route to the top” Survey, 2008</a:t>
            </a:r>
            <a:endParaRPr lang="en-US" sz="18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127"/>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499"/>
                                          </p:stCondLst>
                                        </p:cTn>
                                        <p:tgtEl>
                                          <p:spTgt spid="5128"/>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nodeType="afterEffect">
                                  <p:stCondLst>
                                    <p:cond delay="0"/>
                                  </p:stCondLst>
                                  <p:childTnLst>
                                    <p:set>
                                      <p:cBhvr>
                                        <p:cTn id="16" dur="1" fill="hold">
                                          <p:stCondLst>
                                            <p:cond delay="499"/>
                                          </p:stCondLst>
                                        </p:cTn>
                                        <p:tgtEl>
                                          <p:spTgt spid="3"/>
                                        </p:tgtEl>
                                        <p:attrNameLst>
                                          <p:attrName>style.visibility</p:attrName>
                                        </p:attrNameLst>
                                      </p:cBhvr>
                                      <p:to>
                                        <p:strVal val="visible"/>
                                      </p:to>
                                    </p:set>
                                  </p:childTnLst>
                                </p:cTn>
                              </p:par>
                            </p:childTnLst>
                          </p:cTn>
                        </p:par>
                        <p:par>
                          <p:cTn id="17" fill="hold">
                            <p:stCondLst>
                              <p:cond delay="1000"/>
                            </p:stCondLst>
                            <p:childTnLst>
                              <p:par>
                                <p:cTn id="18" presetID="1" presetClass="entr" presetSubtype="0" fill="hold" grpId="0" nodeType="afterEffect">
                                  <p:stCondLst>
                                    <p:cond delay="0"/>
                                  </p:stCondLst>
                                  <p:childTnLst>
                                    <p:set>
                                      <p:cBhvr>
                                        <p:cTn id="19" dur="1" fill="hold">
                                          <p:stCondLst>
                                            <p:cond delay="499"/>
                                          </p:stCondLst>
                                        </p:cTn>
                                        <p:tgtEl>
                                          <p:spTgt spid="51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5"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sz="2400" smtClean="0"/>
              <a:t>Nicholas Hayek (you) must determine a strategy to “improve the situation.”  How do you start?  What questions do you ask?</a:t>
            </a:r>
          </a:p>
        </p:txBody>
      </p:sp>
      <p:sp>
        <p:nvSpPr>
          <p:cNvPr id="45059" name="Rectangle 3"/>
          <p:cNvSpPr>
            <a:spLocks noGrp="1" noChangeArrowheads="1"/>
          </p:cNvSpPr>
          <p:nvPr>
            <p:ph idx="1"/>
          </p:nvPr>
        </p:nvSpPr>
        <p:spPr/>
        <p:txBody>
          <a:bodyPr/>
          <a:lstStyle/>
          <a:p>
            <a:pPr eaLnBrk="1" hangingPunct="1"/>
            <a:endParaRPr lang="en-US"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
          <p:cNvSpPr>
            <a:spLocks noGrp="1" noChangeArrowheads="1"/>
          </p:cNvSpPr>
          <p:nvPr>
            <p:ph type="title"/>
          </p:nvPr>
        </p:nvSpPr>
        <p:spPr>
          <a:xfrm>
            <a:off x="381000" y="7938"/>
            <a:ext cx="8305800" cy="536575"/>
          </a:xfrm>
        </p:spPr>
        <p:txBody>
          <a:bodyPr/>
          <a:lstStyle/>
          <a:p>
            <a:pPr eaLnBrk="1" hangingPunct="1"/>
            <a:r>
              <a:rPr lang="en-US" sz="2400" smtClean="0"/>
              <a:t>Summarizing the </a:t>
            </a:r>
            <a:r>
              <a:rPr lang="en-US" sz="2400" i="1" smtClean="0"/>
              <a:t>new </a:t>
            </a:r>
            <a:r>
              <a:rPr lang="en-US" sz="2400" smtClean="0"/>
              <a:t>operations strategy for Swiss watch makers</a:t>
            </a:r>
          </a:p>
        </p:txBody>
      </p:sp>
      <p:sp>
        <p:nvSpPr>
          <p:cNvPr id="46083" name="Rectangle 37"/>
          <p:cNvSpPr>
            <a:spLocks noGrp="1" noChangeArrowheads="1"/>
          </p:cNvSpPr>
          <p:nvPr>
            <p:ph idx="1"/>
          </p:nvPr>
        </p:nvSpPr>
        <p:spPr>
          <a:xfrm>
            <a:off x="0" y="631825"/>
            <a:ext cx="9144000" cy="6188075"/>
          </a:xfrm>
          <a:solidFill>
            <a:srgbClr val="EAEAEA"/>
          </a:solidFill>
        </p:spPr>
        <p:txBody>
          <a:bodyPr/>
          <a:lstStyle/>
          <a:p>
            <a:pPr marL="381000" indent="-381000" eaLnBrk="1" hangingPunct="1">
              <a:lnSpc>
                <a:spcPct val="90000"/>
              </a:lnSpc>
              <a:buFont typeface="Wingdings" pitchFamily="2" charset="2"/>
              <a:buAutoNum type="arabicPeriod"/>
            </a:pPr>
            <a:r>
              <a:rPr lang="en-US" sz="1400" smtClean="0"/>
              <a:t>Competitive strategy: </a:t>
            </a:r>
          </a:p>
          <a:p>
            <a:pPr marL="800100" lvl="1" indent="-342900" eaLnBrk="1" hangingPunct="1">
              <a:lnSpc>
                <a:spcPct val="90000"/>
              </a:lnSpc>
              <a:buFont typeface="Wingdings" pitchFamily="2" charset="2"/>
              <a:buChar char="Ø"/>
            </a:pPr>
            <a:r>
              <a:rPr lang="en-US" sz="1200" smtClean="0"/>
              <a:t>Goal = survive and then grow NPV</a:t>
            </a:r>
          </a:p>
          <a:p>
            <a:pPr marL="800100" lvl="1" indent="-342900" eaLnBrk="1" hangingPunct="1">
              <a:lnSpc>
                <a:spcPct val="90000"/>
              </a:lnSpc>
              <a:buFont typeface="Wingdings" pitchFamily="2" charset="2"/>
              <a:buChar char="Ø"/>
            </a:pPr>
            <a:r>
              <a:rPr lang="en-US" sz="1200" smtClean="0"/>
              <a:t>Financial view: work on both levers:</a:t>
            </a:r>
          </a:p>
          <a:p>
            <a:pPr marL="1219200" lvl="2" indent="-304800" eaLnBrk="1" hangingPunct="1">
              <a:lnSpc>
                <a:spcPct val="90000"/>
              </a:lnSpc>
              <a:buFontTx/>
              <a:buChar char="o"/>
            </a:pPr>
            <a:r>
              <a:rPr lang="en-US" sz="1200" smtClean="0"/>
              <a:t>Revenue lever: go downstream &amp; build share.</a:t>
            </a:r>
          </a:p>
          <a:p>
            <a:pPr marL="1219200" lvl="2" indent="-304800" eaLnBrk="1" hangingPunct="1">
              <a:lnSpc>
                <a:spcPct val="90000"/>
              </a:lnSpc>
              <a:buFontTx/>
              <a:buChar char="o"/>
            </a:pPr>
            <a:r>
              <a:rPr lang="en-US" sz="1200" smtClean="0"/>
              <a:t>Productivity lever: cut cost such that </a:t>
            </a:r>
            <a:r>
              <a:rPr lang="en-US" sz="1200" smtClean="0">
                <a:latin typeface="Symbol" pitchFamily="18" charset="2"/>
              </a:rPr>
              <a:t>D</a:t>
            </a:r>
            <a:r>
              <a:rPr lang="en-US" sz="1200" smtClean="0"/>
              <a:t>C</a:t>
            </a:r>
            <a:r>
              <a:rPr lang="en-US" sz="1200" baseline="-25000" smtClean="0"/>
              <a:t>DL</a:t>
            </a:r>
            <a:r>
              <a:rPr lang="en-US" sz="1200" smtClean="0"/>
              <a:t> &lt; value (</a:t>
            </a:r>
            <a:r>
              <a:rPr lang="en-US" sz="1200" smtClean="0">
                <a:latin typeface="Symbol" pitchFamily="18" charset="2"/>
              </a:rPr>
              <a:t>D</a:t>
            </a:r>
            <a:r>
              <a:rPr lang="en-US" sz="1200" smtClean="0"/>
              <a:t>Q) = 7-10%. “Then cost is taken out of the equation.”</a:t>
            </a:r>
          </a:p>
          <a:p>
            <a:pPr marL="800100" lvl="1" indent="-342900" eaLnBrk="1" hangingPunct="1">
              <a:lnSpc>
                <a:spcPct val="90000"/>
              </a:lnSpc>
              <a:buFont typeface="Wingdings" pitchFamily="2" charset="2"/>
              <a:buChar char="Ø"/>
            </a:pPr>
            <a:r>
              <a:rPr lang="en-US" sz="1200" smtClean="0"/>
              <a:t>Market view: adjusted value proposition:</a:t>
            </a:r>
          </a:p>
          <a:p>
            <a:pPr marL="1219200" lvl="2" indent="-304800" eaLnBrk="1" hangingPunct="1">
              <a:lnSpc>
                <a:spcPct val="90000"/>
              </a:lnSpc>
              <a:buFontTx/>
              <a:buChar char="o"/>
            </a:pPr>
            <a:r>
              <a:rPr lang="en-US" sz="1200" smtClean="0"/>
              <a:t>Keep Q perception + offer a “message” of “joy de vivre” (intangible Q)</a:t>
            </a:r>
          </a:p>
          <a:p>
            <a:pPr marL="1219200" lvl="2" indent="-304800" eaLnBrk="1" hangingPunct="1">
              <a:lnSpc>
                <a:spcPct val="90000"/>
              </a:lnSpc>
              <a:buFontTx/>
              <a:buChar char="o"/>
            </a:pPr>
            <a:r>
              <a:rPr lang="en-US" sz="1200" smtClean="0"/>
              <a:t>Cheap fashion (Variety) </a:t>
            </a:r>
          </a:p>
          <a:p>
            <a:pPr marL="1219200" lvl="2" indent="-304800" eaLnBrk="1" hangingPunct="1">
              <a:lnSpc>
                <a:spcPct val="90000"/>
              </a:lnSpc>
              <a:buFontTx/>
              <a:buChar char="o"/>
            </a:pPr>
            <a:r>
              <a:rPr lang="en-US" sz="1200" smtClean="0"/>
              <a:t>New brand: “Swatch. Swiss. 60DM.” (13 ton, 500ft big Swatch in Guiness Records on Commerzbank Frankfurt): “affordable fashion and emotion”</a:t>
            </a:r>
          </a:p>
          <a:p>
            <a:pPr marL="381000" indent="-381000" eaLnBrk="1" hangingPunct="1">
              <a:lnSpc>
                <a:spcPct val="90000"/>
              </a:lnSpc>
              <a:buFont typeface="Wingdings" pitchFamily="2" charset="2"/>
              <a:buAutoNum type="arabicPeriod"/>
            </a:pPr>
            <a:r>
              <a:rPr lang="en-US" sz="1400" smtClean="0"/>
              <a:t>Build Operational Competency: hold Q but build efficiency and variety in miniaturization</a:t>
            </a:r>
          </a:p>
          <a:p>
            <a:pPr marL="381000" indent="-381000" eaLnBrk="1" hangingPunct="1">
              <a:lnSpc>
                <a:spcPct val="90000"/>
              </a:lnSpc>
              <a:buFont typeface="Wingdings" pitchFamily="2" charset="2"/>
              <a:buAutoNum type="arabicPeriod"/>
            </a:pPr>
            <a:r>
              <a:rPr lang="en-US" sz="1400" smtClean="0"/>
              <a:t>Resource view:</a:t>
            </a:r>
          </a:p>
          <a:p>
            <a:pPr marL="800100" lvl="1" indent="-342900" eaLnBrk="1" hangingPunct="1">
              <a:lnSpc>
                <a:spcPct val="90000"/>
              </a:lnSpc>
              <a:buFont typeface="Wingdings" pitchFamily="2" charset="2"/>
              <a:buAutoNum type="arabicPeriod"/>
            </a:pPr>
            <a:r>
              <a:rPr lang="en-US" sz="1200" smtClean="0"/>
              <a:t>Size: capacity for mass production</a:t>
            </a:r>
          </a:p>
          <a:p>
            <a:pPr marL="800100" lvl="1" indent="-342900" eaLnBrk="1" hangingPunct="1">
              <a:lnSpc>
                <a:spcPct val="90000"/>
              </a:lnSpc>
              <a:buFont typeface="Wingdings" pitchFamily="2" charset="2"/>
              <a:buAutoNum type="arabicPeriod"/>
            </a:pPr>
            <a:r>
              <a:rPr lang="en-US" sz="1200" smtClean="0"/>
              <a:t>Timing of capacity adjustments: complete restructuring </a:t>
            </a:r>
            <a:r>
              <a:rPr lang="en-US" sz="1200" i="1" smtClean="0"/>
              <a:t>now</a:t>
            </a:r>
          </a:p>
          <a:p>
            <a:pPr marL="800100" lvl="1" indent="-342900" eaLnBrk="1" hangingPunct="1">
              <a:lnSpc>
                <a:spcPct val="90000"/>
              </a:lnSpc>
              <a:buFont typeface="Wingdings" pitchFamily="2" charset="2"/>
              <a:buAutoNum type="arabicPeriod"/>
            </a:pPr>
            <a:r>
              <a:rPr lang="en-US" sz="1200" smtClean="0"/>
              <a:t>Type: component capacity (quartz, stepping motors, 1.5V semi-conductors, batteries), injection molding capacity, assembly capacity</a:t>
            </a:r>
          </a:p>
          <a:p>
            <a:pPr marL="800100" lvl="1" indent="-342900" eaLnBrk="1" hangingPunct="1">
              <a:lnSpc>
                <a:spcPct val="90000"/>
              </a:lnSpc>
              <a:buFont typeface="Wingdings" pitchFamily="2" charset="2"/>
              <a:buAutoNum type="arabicPeriod"/>
            </a:pPr>
            <a:r>
              <a:rPr lang="en-US" sz="1200" smtClean="0"/>
              <a:t>Location: all centralized in one location in Switzerland</a:t>
            </a:r>
          </a:p>
          <a:p>
            <a:pPr marL="381000" indent="-381000" eaLnBrk="1" hangingPunct="1">
              <a:lnSpc>
                <a:spcPct val="90000"/>
              </a:lnSpc>
              <a:buFont typeface="Wingdings" pitchFamily="2" charset="2"/>
              <a:buAutoNum type="arabicPeriod"/>
            </a:pPr>
            <a:r>
              <a:rPr lang="en-US" sz="1400" smtClean="0"/>
              <a:t>Process view:</a:t>
            </a:r>
          </a:p>
          <a:p>
            <a:pPr marL="800100" lvl="1" indent="-342900" eaLnBrk="1" hangingPunct="1">
              <a:lnSpc>
                <a:spcPct val="90000"/>
              </a:lnSpc>
              <a:buFont typeface="Wingdings" pitchFamily="2" charset="2"/>
              <a:buAutoNum type="arabicPeriod"/>
            </a:pPr>
            <a:r>
              <a:rPr lang="en-US" sz="1200" smtClean="0"/>
              <a:t>Supply mgt: minimal because of complete vertical integration of value chain</a:t>
            </a:r>
          </a:p>
          <a:p>
            <a:pPr marL="800100" lvl="1" indent="-342900" eaLnBrk="1" hangingPunct="1">
              <a:lnSpc>
                <a:spcPct val="90000"/>
              </a:lnSpc>
              <a:buFont typeface="Wingdings" pitchFamily="2" charset="2"/>
              <a:buAutoNum type="arabicPeriod"/>
            </a:pPr>
            <a:r>
              <a:rPr lang="en-US" sz="1200" smtClean="0"/>
              <a:t>Demand mgt:</a:t>
            </a:r>
          </a:p>
          <a:p>
            <a:pPr marL="800100" lvl="1" indent="-342900" eaLnBrk="1" hangingPunct="1">
              <a:lnSpc>
                <a:spcPct val="90000"/>
              </a:lnSpc>
              <a:buFont typeface="Wingdings" pitchFamily="2" charset="2"/>
              <a:buAutoNum type="arabicPeriod"/>
            </a:pPr>
            <a:r>
              <a:rPr lang="en-US" sz="1200" smtClean="0"/>
              <a:t>Technology:</a:t>
            </a:r>
          </a:p>
          <a:p>
            <a:pPr marL="1219200" lvl="2" indent="-304800" eaLnBrk="1" hangingPunct="1">
              <a:lnSpc>
                <a:spcPct val="90000"/>
              </a:lnSpc>
              <a:buFontTx/>
              <a:buChar char="o"/>
            </a:pPr>
            <a:r>
              <a:rPr lang="en-US" sz="1200" smtClean="0"/>
              <a:t>product design tech for variety</a:t>
            </a:r>
          </a:p>
          <a:p>
            <a:pPr marL="1638300" lvl="3" indent="-266700" eaLnBrk="1" hangingPunct="1">
              <a:lnSpc>
                <a:spcPct val="90000"/>
              </a:lnSpc>
            </a:pPr>
            <a:r>
              <a:rPr lang="en-US" sz="1200" smtClean="0"/>
              <a:t>Simplified design down to 51 parts in the movement</a:t>
            </a:r>
          </a:p>
          <a:p>
            <a:pPr marL="1638300" lvl="3" indent="-266700" eaLnBrk="1" hangingPunct="1">
              <a:lnSpc>
                <a:spcPct val="90000"/>
              </a:lnSpc>
            </a:pPr>
            <a:r>
              <a:rPr lang="en-US" sz="1200" smtClean="0"/>
              <a:t>Standardize movement (hard V) with adaptable exterior (cosmetic V)</a:t>
            </a:r>
          </a:p>
          <a:p>
            <a:pPr marL="1219200" lvl="2" indent="-304800" eaLnBrk="1" hangingPunct="1">
              <a:lnSpc>
                <a:spcPct val="90000"/>
              </a:lnSpc>
              <a:buFontTx/>
              <a:buChar char="o"/>
            </a:pPr>
            <a:r>
              <a:rPr lang="en-US" sz="1200" smtClean="0"/>
              <a:t>Process tech: continuous 24/7 integrated flow, ATO of exterior</a:t>
            </a:r>
          </a:p>
          <a:p>
            <a:pPr marL="1219200" lvl="2" indent="-304800" eaLnBrk="1" hangingPunct="1">
              <a:lnSpc>
                <a:spcPct val="90000"/>
              </a:lnSpc>
              <a:buFontTx/>
              <a:buChar char="o"/>
            </a:pPr>
            <a:r>
              <a:rPr lang="en-US" sz="1200" smtClean="0"/>
              <a:t>Information &amp; coordination tech of entire value chain </a:t>
            </a:r>
          </a:p>
          <a:p>
            <a:pPr marL="800100" lvl="1" indent="-342900" eaLnBrk="1" hangingPunct="1">
              <a:lnSpc>
                <a:spcPct val="90000"/>
              </a:lnSpc>
              <a:buFont typeface="Wingdings" pitchFamily="2" charset="2"/>
              <a:buAutoNum type="arabicPeriod"/>
            </a:pPr>
            <a:r>
              <a:rPr lang="en-US" sz="1200" smtClean="0"/>
              <a:t>Innovation:</a:t>
            </a:r>
          </a:p>
          <a:p>
            <a:pPr marL="1219200" lvl="2" indent="-304800" eaLnBrk="1" hangingPunct="1">
              <a:lnSpc>
                <a:spcPct val="90000"/>
              </a:lnSpc>
              <a:buFontTx/>
              <a:buChar char="o"/>
            </a:pPr>
            <a:r>
              <a:rPr lang="en-US" sz="1200" smtClean="0"/>
              <a:t>R&amp;D driven: product (cheap fashion, high Q) and process (hi-tech 1.5V miniaturization). </a:t>
            </a:r>
          </a:p>
          <a:p>
            <a:pPr marL="1219200" lvl="2" indent="-304800" eaLnBrk="1" hangingPunct="1">
              <a:lnSpc>
                <a:spcPct val="90000"/>
              </a:lnSpc>
              <a:buFontTx/>
              <a:buChar char="o"/>
            </a:pPr>
            <a:r>
              <a:rPr lang="en-US" sz="1200" smtClean="0"/>
              <a:t>Led to Smart car w/ reconfigurable panels; telecom pagers, ski watch.</a:t>
            </a:r>
          </a:p>
          <a:p>
            <a:pPr marL="1219200" lvl="2" indent="-304800" eaLnBrk="1" hangingPunct="1">
              <a:lnSpc>
                <a:spcPct val="90000"/>
              </a:lnSpc>
              <a:buFontTx/>
              <a:buChar char="o"/>
            </a:pPr>
            <a:r>
              <a:rPr lang="en-US" sz="1200" smtClean="0"/>
              <a:t>New competency and culture: “customer-sensitive design and bold can-do engineering + can-do mass-production in Swiss”</a:t>
            </a:r>
            <a:endParaRPr lang="en-US" sz="900" smtClean="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7106" name="Picture 4" descr="Swatch_Commerzbank"/>
          <p:cNvPicPr>
            <a:picLocks noChangeAspect="1" noChangeArrowheads="1"/>
          </p:cNvPicPr>
          <p:nvPr/>
        </p:nvPicPr>
        <p:blipFill>
          <a:blip r:embed="rId3" cstate="print"/>
          <a:srcRect l="12354" t="22914" b="10999"/>
          <a:stretch>
            <a:fillRect/>
          </a:stretch>
        </p:blipFill>
        <p:spPr bwMode="auto">
          <a:xfrm>
            <a:off x="2655888" y="11113"/>
            <a:ext cx="6488112" cy="6592887"/>
          </a:xfrm>
          <a:prstGeom prst="rect">
            <a:avLst/>
          </a:prstGeom>
          <a:noFill/>
          <a:ln w="9525">
            <a:noFill/>
            <a:miter lim="800000"/>
            <a:headEnd/>
            <a:tailEnd/>
          </a:ln>
        </p:spPr>
      </p:pic>
      <p:sp>
        <p:nvSpPr>
          <p:cNvPr id="47107" name="Text Box 5"/>
          <p:cNvSpPr txBox="1">
            <a:spLocks noChangeArrowheads="1"/>
          </p:cNvSpPr>
          <p:nvPr/>
        </p:nvSpPr>
        <p:spPr bwMode="auto">
          <a:xfrm>
            <a:off x="11113" y="5127625"/>
            <a:ext cx="2686050" cy="1436688"/>
          </a:xfrm>
          <a:prstGeom prst="rect">
            <a:avLst/>
          </a:prstGeom>
          <a:noFill/>
          <a:ln w="9525" algn="ctr">
            <a:noFill/>
            <a:prstDash val="dash"/>
            <a:miter lim="800000"/>
            <a:headEnd/>
            <a:tailEnd/>
          </a:ln>
        </p:spPr>
        <p:txBody>
          <a:bodyPr>
            <a:spAutoFit/>
          </a:bodyPr>
          <a:lstStyle/>
          <a:p>
            <a:r>
              <a:rPr lang="en-US" sz="800" b="1"/>
              <a:t>RIGHT OF USE</a:t>
            </a:r>
            <a:r>
              <a:rPr lang="en-US" sz="800"/>
              <a:t> </a:t>
            </a:r>
          </a:p>
          <a:p>
            <a:r>
              <a:rPr lang="en-US" sz="800"/>
              <a:t>The image may only be used for editorial purposes. </a:t>
            </a:r>
          </a:p>
          <a:p>
            <a:r>
              <a:rPr lang="en-US" sz="800"/>
              <a:t>Use is free of charge if the source is declared </a:t>
            </a:r>
            <a:r>
              <a:rPr lang="en-US" sz="800" b="1"/>
              <a:t>"Photo: Commerzbank AG"</a:t>
            </a:r>
            <a:r>
              <a:rPr lang="en-US" sz="800"/>
              <a:t> </a:t>
            </a:r>
          </a:p>
          <a:p>
            <a:r>
              <a:rPr lang="en-US" sz="800"/>
              <a:t>and two free copies are sent to the Commerzbank address given below. </a:t>
            </a:r>
          </a:p>
          <a:p>
            <a:r>
              <a:rPr lang="en-US" sz="800"/>
              <a:t>Graphical alterations to the picture are not permitted - except to isolate the main motif. </a:t>
            </a:r>
          </a:p>
          <a:p>
            <a:r>
              <a:rPr lang="en-US" sz="800"/>
              <a:t>Commerzbank AG</a:t>
            </a:r>
            <a:br>
              <a:rPr lang="en-US" sz="800"/>
            </a:br>
            <a:r>
              <a:rPr lang="en-US" sz="800"/>
              <a:t>Corporate Communications - Press Relations 60261 Frankfurt </a:t>
            </a:r>
          </a:p>
        </p:txBody>
      </p:sp>
      <p:pic>
        <p:nvPicPr>
          <p:cNvPr id="47108" name="Picture 6" descr="giant-swatch"/>
          <p:cNvPicPr>
            <a:picLocks noChangeAspect="1" noChangeArrowheads="1"/>
          </p:cNvPicPr>
          <p:nvPr/>
        </p:nvPicPr>
        <p:blipFill>
          <a:blip r:embed="rId4" cstate="print"/>
          <a:srcRect/>
          <a:stretch>
            <a:fillRect/>
          </a:stretch>
        </p:blipFill>
        <p:spPr bwMode="auto">
          <a:xfrm>
            <a:off x="147638" y="2878138"/>
            <a:ext cx="1552575" cy="2095500"/>
          </a:xfrm>
          <a:prstGeom prst="rect">
            <a:avLst/>
          </a:prstGeom>
          <a:noFill/>
          <a:ln w="9525">
            <a:noFill/>
            <a:miter lim="800000"/>
            <a:headEnd/>
            <a:tailEnd/>
          </a:ln>
        </p:spPr>
      </p:pic>
      <p:sp>
        <p:nvSpPr>
          <p:cNvPr id="47109" name="Rectangle 7"/>
          <p:cNvSpPr>
            <a:spLocks noChangeArrowheads="1"/>
          </p:cNvSpPr>
          <p:nvPr/>
        </p:nvSpPr>
        <p:spPr bwMode="auto">
          <a:xfrm>
            <a:off x="77788" y="1144588"/>
            <a:ext cx="2100262" cy="1370012"/>
          </a:xfrm>
          <a:prstGeom prst="rect">
            <a:avLst/>
          </a:prstGeom>
          <a:noFill/>
          <a:ln w="9525" algn="ctr">
            <a:noFill/>
            <a:prstDash val="dash"/>
            <a:miter lim="800000"/>
            <a:headEnd/>
            <a:tailEnd/>
          </a:ln>
        </p:spPr>
        <p:txBody>
          <a:bodyPr anchor="ctr">
            <a:spAutoFit/>
          </a:bodyPr>
          <a:lstStyle/>
          <a:p>
            <a:pPr eaLnBrk="0" hangingPunct="0"/>
            <a:r>
              <a:rPr lang="en-US" sz="1200">
                <a:solidFill>
                  <a:schemeClr val="bg1"/>
                </a:solidFill>
              </a:rPr>
              <a:t>Swatch is listed in the Guinness Book of Records for the 13-ton,</a:t>
            </a:r>
            <a:br>
              <a:rPr lang="en-US" sz="1200">
                <a:solidFill>
                  <a:schemeClr val="bg1"/>
                </a:solidFill>
              </a:rPr>
            </a:br>
            <a:r>
              <a:rPr lang="en-US" sz="1200">
                <a:solidFill>
                  <a:schemeClr val="bg1"/>
                </a:solidFill>
              </a:rPr>
              <a:t>162 meter high giant Swatch at the headquarters of the </a:t>
            </a:r>
            <a:r>
              <a:rPr lang="en-US" sz="1200" b="1">
                <a:solidFill>
                  <a:schemeClr val="bg1"/>
                </a:solidFill>
              </a:rPr>
              <a:t>Commerzbank</a:t>
            </a:r>
            <a:br>
              <a:rPr lang="en-US" sz="1200" b="1">
                <a:solidFill>
                  <a:schemeClr val="bg1"/>
                </a:solidFill>
              </a:rPr>
            </a:br>
            <a:r>
              <a:rPr lang="en-US" sz="1200" b="1">
                <a:solidFill>
                  <a:schemeClr val="bg1"/>
                </a:solidFill>
              </a:rPr>
              <a:t>in Frankfurt</a:t>
            </a:r>
            <a:r>
              <a:rPr lang="en-US" sz="1200">
                <a:solidFill>
                  <a:schemeClr val="bg1"/>
                </a:solidFill>
              </a:rPr>
              <a:t>. </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dirty="0" smtClean="0">
                <a:solidFill>
                  <a:schemeClr val="bg1"/>
                </a:solidFill>
              </a:rPr>
              <a:t>Swatch’s new strategy also emphasized innovation capability</a:t>
            </a:r>
          </a:p>
        </p:txBody>
      </p:sp>
      <p:sp>
        <p:nvSpPr>
          <p:cNvPr id="48131" name="Rectangle 3"/>
          <p:cNvSpPr>
            <a:spLocks noGrp="1" noChangeArrowheads="1"/>
          </p:cNvSpPr>
          <p:nvPr>
            <p:ph type="body" sz="half" idx="1"/>
          </p:nvPr>
        </p:nvSpPr>
        <p:spPr>
          <a:xfrm>
            <a:off x="455613" y="1114425"/>
            <a:ext cx="3924300" cy="5451475"/>
          </a:xfrm>
        </p:spPr>
        <p:txBody>
          <a:bodyPr/>
          <a:lstStyle/>
          <a:p>
            <a:pPr eaLnBrk="1" hangingPunct="1"/>
            <a:r>
              <a:rPr lang="en-US" sz="1800" smtClean="0">
                <a:solidFill>
                  <a:schemeClr val="bg1"/>
                </a:solidFill>
              </a:rPr>
              <a:t>New culture</a:t>
            </a:r>
          </a:p>
          <a:p>
            <a:pPr eaLnBrk="1" hangingPunct="1"/>
            <a:r>
              <a:rPr lang="en-US" sz="1800" smtClean="0">
                <a:solidFill>
                  <a:schemeClr val="bg1"/>
                </a:solidFill>
              </a:rPr>
              <a:t>Major push towards establishing an </a:t>
            </a:r>
            <a:r>
              <a:rPr lang="en-US" sz="1800" i="1" smtClean="0">
                <a:solidFill>
                  <a:schemeClr val="bg1"/>
                </a:solidFill>
              </a:rPr>
              <a:t>innovation </a:t>
            </a:r>
            <a:r>
              <a:rPr lang="en-US" sz="1800" smtClean="0">
                <a:solidFill>
                  <a:schemeClr val="bg1"/>
                </a:solidFill>
              </a:rPr>
              <a:t>capability</a:t>
            </a:r>
          </a:p>
          <a:p>
            <a:pPr lvl="1" eaLnBrk="1" hangingPunct="1"/>
            <a:r>
              <a:rPr lang="en-US" sz="1600" smtClean="0">
                <a:solidFill>
                  <a:schemeClr val="bg1"/>
                </a:solidFill>
              </a:rPr>
              <a:t>Swatch became a product design house</a:t>
            </a:r>
          </a:p>
          <a:p>
            <a:pPr lvl="1" eaLnBrk="1" hangingPunct="1"/>
            <a:r>
              <a:rPr lang="en-US" sz="1600" smtClean="0">
                <a:solidFill>
                  <a:schemeClr val="bg1"/>
                </a:solidFill>
              </a:rPr>
              <a:t>Enabled revenue growth through new markets:</a:t>
            </a:r>
          </a:p>
          <a:p>
            <a:pPr lvl="2" eaLnBrk="1" hangingPunct="1"/>
            <a:endParaRPr lang="en-US" sz="1400" smtClean="0">
              <a:solidFill>
                <a:schemeClr val="bg1"/>
              </a:solidFill>
            </a:endParaRPr>
          </a:p>
          <a:p>
            <a:pPr lvl="1" eaLnBrk="1" hangingPunct="1"/>
            <a:r>
              <a:rPr lang="en-US" sz="1600" smtClean="0">
                <a:solidFill>
                  <a:schemeClr val="bg1"/>
                </a:solidFill>
              </a:rPr>
              <a:t>Used operational integration for new production processes: </a:t>
            </a:r>
            <a:r>
              <a:rPr lang="en-US" sz="1600" b="1" smtClean="0">
                <a:solidFill>
                  <a:schemeClr val="bg1"/>
                </a:solidFill>
              </a:rPr>
              <a:t>smart™ville</a:t>
            </a:r>
            <a:endParaRPr lang="en-US" sz="1600" smtClean="0">
              <a:solidFill>
                <a:schemeClr val="bg1"/>
              </a:solidFill>
            </a:endParaRPr>
          </a:p>
        </p:txBody>
      </p:sp>
      <p:pic>
        <p:nvPicPr>
          <p:cNvPr id="48132" name="Picture 7" descr="CC_Car_picture_S1CL3EB1EA4IAB"/>
          <p:cNvPicPr>
            <a:picLocks noGrp="1" noChangeAspect="1" noChangeArrowheads="1"/>
          </p:cNvPicPr>
          <p:nvPr>
            <p:ph sz="quarter" idx="2"/>
          </p:nvPr>
        </p:nvPicPr>
        <p:blipFill>
          <a:blip r:embed="rId3" cstate="print"/>
          <a:srcRect/>
          <a:stretch>
            <a:fillRect/>
          </a:stretch>
        </p:blipFill>
        <p:spPr>
          <a:xfrm>
            <a:off x="4288630" y="625475"/>
            <a:ext cx="3689350" cy="2292350"/>
          </a:xfrm>
        </p:spPr>
      </p:pic>
      <p:pic>
        <p:nvPicPr>
          <p:cNvPr id="48133" name="Picture 10" descr="CC_Car_picture_S1OL3EB2EA8IAB"/>
          <p:cNvPicPr>
            <a:picLocks noGrp="1" noChangeAspect="1" noChangeArrowheads="1"/>
          </p:cNvPicPr>
          <p:nvPr>
            <p:ph sz="quarter" idx="3"/>
          </p:nvPr>
        </p:nvPicPr>
        <p:blipFill>
          <a:blip r:embed="rId4" cstate="print"/>
          <a:srcRect/>
          <a:stretch>
            <a:fillRect/>
          </a:stretch>
        </p:blipFill>
        <p:spPr>
          <a:xfrm>
            <a:off x="5454650" y="2880519"/>
            <a:ext cx="3689350" cy="2292350"/>
          </a:xfrm>
        </p:spPr>
      </p:pic>
      <p:pic>
        <p:nvPicPr>
          <p:cNvPr id="48134" name="Picture 5" descr="IVO_Exterieur_BodyPanels_000"/>
          <p:cNvPicPr>
            <a:picLocks noChangeAspect="1" noChangeArrowheads="1"/>
          </p:cNvPicPr>
          <p:nvPr/>
        </p:nvPicPr>
        <p:blipFill>
          <a:blip r:embed="rId5" cstate="print"/>
          <a:srcRect/>
          <a:stretch>
            <a:fillRect/>
          </a:stretch>
        </p:blipFill>
        <p:spPr bwMode="auto">
          <a:xfrm>
            <a:off x="3716339" y="5156200"/>
            <a:ext cx="2638425" cy="1701800"/>
          </a:xfrm>
          <a:prstGeom prst="rect">
            <a:avLst/>
          </a:prstGeom>
          <a:noFill/>
          <a:ln w="9525">
            <a:noFill/>
            <a:miter lim="800000"/>
            <a:headEnd/>
            <a:tailEnd/>
          </a:ln>
        </p:spPr>
      </p:pic>
      <p:pic>
        <p:nvPicPr>
          <p:cNvPr id="48135" name="Picture 13" descr="IVO_Logo"/>
          <p:cNvPicPr>
            <a:picLocks noChangeAspect="1" noChangeArrowheads="1"/>
          </p:cNvPicPr>
          <p:nvPr/>
        </p:nvPicPr>
        <p:blipFill>
          <a:blip r:embed="rId6" cstate="print"/>
          <a:srcRect/>
          <a:stretch>
            <a:fillRect/>
          </a:stretch>
        </p:blipFill>
        <p:spPr bwMode="auto">
          <a:xfrm>
            <a:off x="2557481" y="2868613"/>
            <a:ext cx="952500" cy="419100"/>
          </a:xfrm>
          <a:prstGeom prst="rect">
            <a:avLst/>
          </a:prstGeom>
          <a:noFill/>
          <a:ln w="9525">
            <a:noFill/>
            <a:miter lim="800000"/>
            <a:headEnd/>
            <a:tailEnd/>
          </a:ln>
        </p:spPr>
      </p:pic>
      <p:pic>
        <p:nvPicPr>
          <p:cNvPr id="48136" name="Picture 15" descr="IVO_Company_DC_000"/>
          <p:cNvPicPr>
            <a:picLocks noChangeAspect="1" noChangeArrowheads="1"/>
          </p:cNvPicPr>
          <p:nvPr/>
        </p:nvPicPr>
        <p:blipFill>
          <a:blip r:embed="rId7" cstate="print"/>
          <a:srcRect/>
          <a:stretch>
            <a:fillRect/>
          </a:stretch>
        </p:blipFill>
        <p:spPr bwMode="auto">
          <a:xfrm>
            <a:off x="0" y="5048250"/>
            <a:ext cx="3667125" cy="18097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i="1" smtClean="0"/>
              <a:t>Swatch: </a:t>
            </a:r>
            <a:r>
              <a:rPr lang="en-US" smtClean="0"/>
              <a:t>Dynamics in Competency Space</a:t>
            </a:r>
            <a:endParaRPr lang="en-US" i="1" smtClean="0"/>
          </a:p>
        </p:txBody>
      </p:sp>
      <p:grpSp>
        <p:nvGrpSpPr>
          <p:cNvPr id="49155" name="Group 3"/>
          <p:cNvGrpSpPr>
            <a:grpSpLocks/>
          </p:cNvGrpSpPr>
          <p:nvPr/>
        </p:nvGrpSpPr>
        <p:grpSpPr bwMode="auto">
          <a:xfrm>
            <a:off x="1219200" y="1066800"/>
            <a:ext cx="7315200" cy="5292725"/>
            <a:chOff x="768" y="672"/>
            <a:chExt cx="4608" cy="3334"/>
          </a:xfrm>
        </p:grpSpPr>
        <p:sp>
          <p:nvSpPr>
            <p:cNvPr id="49159" name="Line 4"/>
            <p:cNvSpPr>
              <a:spLocks noChangeShapeType="1"/>
            </p:cNvSpPr>
            <p:nvPr/>
          </p:nvSpPr>
          <p:spPr bwMode="auto">
            <a:xfrm>
              <a:off x="2137" y="2762"/>
              <a:ext cx="2761" cy="0"/>
            </a:xfrm>
            <a:prstGeom prst="line">
              <a:avLst/>
            </a:prstGeom>
            <a:noFill/>
            <a:ln w="12700">
              <a:solidFill>
                <a:srgbClr val="000000"/>
              </a:solidFill>
              <a:round/>
              <a:headEnd type="none" w="sm" len="sm"/>
              <a:tailEnd type="triangle" w="med" len="med"/>
            </a:ln>
          </p:spPr>
          <p:txBody>
            <a:bodyPr wrap="none" anchor="ctr"/>
            <a:lstStyle/>
            <a:p>
              <a:endParaRPr lang="en-US"/>
            </a:p>
          </p:txBody>
        </p:sp>
        <p:sp>
          <p:nvSpPr>
            <p:cNvPr id="49160" name="Line 5"/>
            <p:cNvSpPr>
              <a:spLocks noChangeShapeType="1"/>
            </p:cNvSpPr>
            <p:nvPr/>
          </p:nvSpPr>
          <p:spPr bwMode="auto">
            <a:xfrm flipV="1">
              <a:off x="2163" y="928"/>
              <a:ext cx="0" cy="1846"/>
            </a:xfrm>
            <a:prstGeom prst="line">
              <a:avLst/>
            </a:prstGeom>
            <a:noFill/>
            <a:ln w="12700">
              <a:solidFill>
                <a:srgbClr val="000000"/>
              </a:solidFill>
              <a:round/>
              <a:headEnd type="none" w="sm" len="sm"/>
              <a:tailEnd type="triangle" w="med" len="med"/>
            </a:ln>
          </p:spPr>
          <p:txBody>
            <a:bodyPr wrap="none" anchor="ctr"/>
            <a:lstStyle/>
            <a:p>
              <a:endParaRPr lang="en-US"/>
            </a:p>
          </p:txBody>
        </p:sp>
        <p:sp>
          <p:nvSpPr>
            <p:cNvPr id="49161" name="Arc 6"/>
            <p:cNvSpPr>
              <a:spLocks/>
            </p:cNvSpPr>
            <p:nvPr/>
          </p:nvSpPr>
          <p:spPr bwMode="auto">
            <a:xfrm>
              <a:off x="2176" y="1152"/>
              <a:ext cx="2156" cy="16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solidFill>
                <a:srgbClr val="000000"/>
              </a:solidFill>
              <a:round/>
              <a:headEnd type="none" w="sm" len="sm"/>
              <a:tailEnd type="none" w="sm" len="sm"/>
            </a:ln>
          </p:spPr>
          <p:txBody>
            <a:bodyPr wrap="none" anchor="ctr"/>
            <a:lstStyle/>
            <a:p>
              <a:endParaRPr lang="en-US"/>
            </a:p>
          </p:txBody>
        </p:sp>
        <p:sp>
          <p:nvSpPr>
            <p:cNvPr id="49162" name="Rectangle 7"/>
            <p:cNvSpPr>
              <a:spLocks noChangeArrowheads="1"/>
            </p:cNvSpPr>
            <p:nvPr/>
          </p:nvSpPr>
          <p:spPr bwMode="auto">
            <a:xfrm>
              <a:off x="4263" y="2812"/>
              <a:ext cx="1113" cy="260"/>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2100" i="1">
                  <a:solidFill>
                    <a:srgbClr val="000000"/>
                  </a:solidFill>
                  <a:latin typeface="Times New Roman" pitchFamily="18" charset="0"/>
                </a:rPr>
                <a:t>Cost</a:t>
              </a:r>
              <a:r>
                <a:rPr lang="en-US" sz="2100">
                  <a:solidFill>
                    <a:srgbClr val="000000"/>
                  </a:solidFill>
                  <a:latin typeface="Times New Roman" pitchFamily="18" charset="0"/>
                </a:rPr>
                <a:t> </a:t>
              </a:r>
              <a:r>
                <a:rPr lang="en-US" sz="2100" i="1">
                  <a:solidFill>
                    <a:srgbClr val="000000"/>
                  </a:solidFill>
                  <a:latin typeface="Times New Roman" pitchFamily="18" charset="0"/>
                </a:rPr>
                <a:t>efficiency</a:t>
              </a:r>
              <a:endParaRPr lang="en-US" sz="2100">
                <a:solidFill>
                  <a:srgbClr val="000000"/>
                </a:solidFill>
                <a:latin typeface="Times New Roman" pitchFamily="18" charset="0"/>
              </a:endParaRPr>
            </a:p>
          </p:txBody>
        </p:sp>
        <p:sp>
          <p:nvSpPr>
            <p:cNvPr id="49163" name="Rectangle 8"/>
            <p:cNvSpPr>
              <a:spLocks noChangeArrowheads="1"/>
            </p:cNvSpPr>
            <p:nvPr/>
          </p:nvSpPr>
          <p:spPr bwMode="auto">
            <a:xfrm>
              <a:off x="1680" y="672"/>
              <a:ext cx="621"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a:solidFill>
                    <a:srgbClr val="000000"/>
                  </a:solidFill>
                  <a:latin typeface="Times New Roman" pitchFamily="18" charset="0"/>
                </a:rPr>
                <a:t>Quality</a:t>
              </a:r>
            </a:p>
          </p:txBody>
        </p:sp>
        <p:sp>
          <p:nvSpPr>
            <p:cNvPr id="49164" name="Rectangle 9"/>
            <p:cNvSpPr>
              <a:spLocks noChangeArrowheads="1"/>
            </p:cNvSpPr>
            <p:nvPr/>
          </p:nvSpPr>
          <p:spPr bwMode="auto">
            <a:xfrm>
              <a:off x="1392" y="1920"/>
              <a:ext cx="489"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a:solidFill>
                    <a:srgbClr val="000000"/>
                  </a:solidFill>
                  <a:latin typeface="Times New Roman" pitchFamily="18" charset="0"/>
                </a:rPr>
                <a:t>Swiss</a:t>
              </a:r>
            </a:p>
          </p:txBody>
        </p:sp>
        <p:sp>
          <p:nvSpPr>
            <p:cNvPr id="49165" name="Rectangle 10"/>
            <p:cNvSpPr>
              <a:spLocks noChangeArrowheads="1"/>
            </p:cNvSpPr>
            <p:nvPr/>
          </p:nvSpPr>
          <p:spPr bwMode="auto">
            <a:xfrm>
              <a:off x="2832" y="1872"/>
              <a:ext cx="784" cy="462"/>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a:solidFill>
                    <a:srgbClr val="000000"/>
                  </a:solidFill>
                  <a:latin typeface="Times New Roman" pitchFamily="18" charset="0"/>
                </a:rPr>
                <a:t>Japanese </a:t>
              </a:r>
            </a:p>
            <a:p>
              <a:pPr defTabSz="762000" eaLnBrk="0" hangingPunct="0"/>
              <a:r>
                <a:rPr lang="en-US" sz="2100" i="1">
                  <a:solidFill>
                    <a:srgbClr val="000000"/>
                  </a:solidFill>
                  <a:latin typeface="Times New Roman" pitchFamily="18" charset="0"/>
                </a:rPr>
                <a:t>Firms</a:t>
              </a:r>
            </a:p>
          </p:txBody>
        </p:sp>
        <p:sp>
          <p:nvSpPr>
            <p:cNvPr id="49166" name="Oval 11"/>
            <p:cNvSpPr>
              <a:spLocks noChangeArrowheads="1"/>
            </p:cNvSpPr>
            <p:nvPr/>
          </p:nvSpPr>
          <p:spPr bwMode="auto">
            <a:xfrm>
              <a:off x="3312" y="1728"/>
              <a:ext cx="96" cy="96"/>
            </a:xfrm>
            <a:prstGeom prst="ellipse">
              <a:avLst/>
            </a:prstGeom>
            <a:solidFill>
              <a:schemeClr val="tx1"/>
            </a:solidFill>
            <a:ln w="12700">
              <a:solidFill>
                <a:srgbClr val="000000"/>
              </a:solidFill>
              <a:round/>
              <a:headEnd type="none" w="sm" len="sm"/>
              <a:tailEnd type="none" w="sm" len="sm"/>
            </a:ln>
          </p:spPr>
          <p:txBody>
            <a:bodyPr wrap="none" anchor="ctr"/>
            <a:lstStyle/>
            <a:p>
              <a:endParaRPr lang="en-US"/>
            </a:p>
          </p:txBody>
        </p:sp>
        <p:sp>
          <p:nvSpPr>
            <p:cNvPr id="49167" name="Line 12"/>
            <p:cNvSpPr>
              <a:spLocks noChangeShapeType="1"/>
            </p:cNvSpPr>
            <p:nvPr/>
          </p:nvSpPr>
          <p:spPr bwMode="auto">
            <a:xfrm flipH="1">
              <a:off x="864" y="2736"/>
              <a:ext cx="1296" cy="1008"/>
            </a:xfrm>
            <a:prstGeom prst="line">
              <a:avLst/>
            </a:prstGeom>
            <a:noFill/>
            <a:ln w="9525">
              <a:solidFill>
                <a:schemeClr val="tx1"/>
              </a:solidFill>
              <a:round/>
              <a:headEnd/>
              <a:tailEnd type="triangle" w="med" len="med"/>
            </a:ln>
          </p:spPr>
          <p:txBody>
            <a:bodyPr wrap="none" anchor="ctr"/>
            <a:lstStyle/>
            <a:p>
              <a:endParaRPr lang="en-US"/>
            </a:p>
          </p:txBody>
        </p:sp>
        <p:sp>
          <p:nvSpPr>
            <p:cNvPr id="49168" name="Arc 13"/>
            <p:cNvSpPr>
              <a:spLocks/>
            </p:cNvSpPr>
            <p:nvPr/>
          </p:nvSpPr>
          <p:spPr bwMode="auto">
            <a:xfrm flipH="1">
              <a:off x="1056" y="1152"/>
              <a:ext cx="1104" cy="244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sp>
          <p:nvSpPr>
            <p:cNvPr id="49169" name="Arc 14"/>
            <p:cNvSpPr>
              <a:spLocks/>
            </p:cNvSpPr>
            <p:nvPr/>
          </p:nvSpPr>
          <p:spPr bwMode="auto">
            <a:xfrm flipV="1">
              <a:off x="1056" y="2784"/>
              <a:ext cx="3264" cy="81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sp>
          <p:nvSpPr>
            <p:cNvPr id="49170" name="Rectangle 15"/>
            <p:cNvSpPr>
              <a:spLocks noChangeArrowheads="1"/>
            </p:cNvSpPr>
            <p:nvPr/>
          </p:nvSpPr>
          <p:spPr bwMode="auto">
            <a:xfrm>
              <a:off x="768" y="3744"/>
              <a:ext cx="1242" cy="262"/>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a:solidFill>
                    <a:srgbClr val="000000"/>
                  </a:solidFill>
                  <a:latin typeface="Times New Roman" pitchFamily="18" charset="0"/>
                </a:rPr>
                <a:t>Flexibility of OS</a:t>
              </a:r>
            </a:p>
          </p:txBody>
        </p:sp>
        <p:sp>
          <p:nvSpPr>
            <p:cNvPr id="49171" name="Freeform 16"/>
            <p:cNvSpPr>
              <a:spLocks/>
            </p:cNvSpPr>
            <p:nvPr/>
          </p:nvSpPr>
          <p:spPr bwMode="auto">
            <a:xfrm>
              <a:off x="1344" y="1300"/>
              <a:ext cx="2256" cy="624"/>
            </a:xfrm>
            <a:custGeom>
              <a:avLst/>
              <a:gdLst>
                <a:gd name="T0" fmla="*/ 0 w 2256"/>
                <a:gd name="T1" fmla="*/ 624 h 624"/>
                <a:gd name="T2" fmla="*/ 800 w 2256"/>
                <a:gd name="T3" fmla="*/ 4 h 624"/>
                <a:gd name="T4" fmla="*/ 2256 w 2256"/>
                <a:gd name="T5" fmla="*/ 0 h 624"/>
                <a:gd name="T6" fmla="*/ 2204 w 2256"/>
                <a:gd name="T7" fmla="*/ 132 h 624"/>
                <a:gd name="T8" fmla="*/ 2116 w 2256"/>
                <a:gd name="T9" fmla="*/ 216 h 624"/>
                <a:gd name="T10" fmla="*/ 1939 w 2256"/>
                <a:gd name="T11" fmla="*/ 320 h 624"/>
                <a:gd name="T12" fmla="*/ 1684 w 2256"/>
                <a:gd name="T13" fmla="*/ 424 h 624"/>
                <a:gd name="T14" fmla="*/ 1305 w 2256"/>
                <a:gd name="T15" fmla="*/ 516 h 624"/>
                <a:gd name="T16" fmla="*/ 998 w 2256"/>
                <a:gd name="T17" fmla="*/ 564 h 624"/>
                <a:gd name="T18" fmla="*/ 650 w 2256"/>
                <a:gd name="T19" fmla="*/ 600 h 624"/>
                <a:gd name="T20" fmla="*/ 250 w 2256"/>
                <a:gd name="T21" fmla="*/ 624 h 624"/>
                <a:gd name="T22" fmla="*/ 0 w 2256"/>
                <a:gd name="T23" fmla="*/ 624 h 6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56"/>
                <a:gd name="T37" fmla="*/ 0 h 624"/>
                <a:gd name="T38" fmla="*/ 2256 w 2256"/>
                <a:gd name="T39" fmla="*/ 624 h 6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56" h="624">
                  <a:moveTo>
                    <a:pt x="0" y="624"/>
                  </a:moveTo>
                  <a:lnTo>
                    <a:pt x="800" y="4"/>
                  </a:lnTo>
                  <a:lnTo>
                    <a:pt x="2256" y="0"/>
                  </a:lnTo>
                  <a:lnTo>
                    <a:pt x="2204" y="132"/>
                  </a:lnTo>
                  <a:lnTo>
                    <a:pt x="2116" y="216"/>
                  </a:lnTo>
                  <a:lnTo>
                    <a:pt x="1939" y="320"/>
                  </a:lnTo>
                  <a:lnTo>
                    <a:pt x="1684" y="424"/>
                  </a:lnTo>
                  <a:lnTo>
                    <a:pt x="1305" y="516"/>
                  </a:lnTo>
                  <a:lnTo>
                    <a:pt x="998" y="564"/>
                  </a:lnTo>
                  <a:lnTo>
                    <a:pt x="650" y="600"/>
                  </a:lnTo>
                  <a:lnTo>
                    <a:pt x="250" y="624"/>
                  </a:lnTo>
                  <a:lnTo>
                    <a:pt x="0" y="624"/>
                  </a:lnTo>
                  <a:close/>
                </a:path>
              </a:pathLst>
            </a:custGeom>
            <a:solidFill>
              <a:srgbClr val="99FF66"/>
            </a:solidFill>
            <a:ln w="9525">
              <a:solidFill>
                <a:schemeClr val="tx1"/>
              </a:solidFill>
              <a:round/>
              <a:headEnd/>
              <a:tailEnd/>
            </a:ln>
          </p:spPr>
          <p:txBody>
            <a:bodyPr wrap="none" anchor="ctr"/>
            <a:lstStyle/>
            <a:p>
              <a:endParaRPr lang="en-US"/>
            </a:p>
          </p:txBody>
        </p:sp>
        <p:sp>
          <p:nvSpPr>
            <p:cNvPr id="49172" name="Arc 17"/>
            <p:cNvSpPr>
              <a:spLocks/>
            </p:cNvSpPr>
            <p:nvPr/>
          </p:nvSpPr>
          <p:spPr bwMode="auto">
            <a:xfrm flipV="1">
              <a:off x="1392" y="2736"/>
              <a:ext cx="2160" cy="624"/>
            </a:xfrm>
            <a:custGeom>
              <a:avLst/>
              <a:gdLst>
                <a:gd name="T0" fmla="*/ 0 w 22357"/>
                <a:gd name="T1" fmla="*/ 0 h 21600"/>
                <a:gd name="T2" fmla="*/ 0 w 22357"/>
                <a:gd name="T3" fmla="*/ 0 h 21600"/>
                <a:gd name="T4" fmla="*/ 0 w 22357"/>
                <a:gd name="T5" fmla="*/ 0 h 21600"/>
                <a:gd name="T6" fmla="*/ 0 60000 65536"/>
                <a:gd name="T7" fmla="*/ 0 60000 65536"/>
                <a:gd name="T8" fmla="*/ 0 60000 65536"/>
                <a:gd name="T9" fmla="*/ 0 w 22357"/>
                <a:gd name="T10" fmla="*/ 0 h 21600"/>
                <a:gd name="T11" fmla="*/ 22357 w 22357"/>
                <a:gd name="T12" fmla="*/ 21600 h 21600"/>
              </a:gdLst>
              <a:ahLst/>
              <a:cxnLst>
                <a:cxn ang="T6">
                  <a:pos x="T0" y="T1"/>
                </a:cxn>
                <a:cxn ang="T7">
                  <a:pos x="T2" y="T3"/>
                </a:cxn>
                <a:cxn ang="T8">
                  <a:pos x="T4" y="T5"/>
                </a:cxn>
              </a:cxnLst>
              <a:rect l="T9" t="T10" r="T11" b="T12"/>
              <a:pathLst>
                <a:path w="22357" h="21600" fill="none" extrusionOk="0">
                  <a:moveTo>
                    <a:pt x="0" y="13"/>
                  </a:moveTo>
                  <a:cubicBezTo>
                    <a:pt x="252" y="4"/>
                    <a:pt x="504" y="-1"/>
                    <a:pt x="757" y="0"/>
                  </a:cubicBezTo>
                  <a:cubicBezTo>
                    <a:pt x="12686" y="0"/>
                    <a:pt x="22357" y="9670"/>
                    <a:pt x="22357" y="21600"/>
                  </a:cubicBezTo>
                </a:path>
                <a:path w="22357" h="21600" stroke="0" extrusionOk="0">
                  <a:moveTo>
                    <a:pt x="0" y="13"/>
                  </a:moveTo>
                  <a:cubicBezTo>
                    <a:pt x="252" y="4"/>
                    <a:pt x="504" y="-1"/>
                    <a:pt x="757" y="0"/>
                  </a:cubicBezTo>
                  <a:cubicBezTo>
                    <a:pt x="12686" y="0"/>
                    <a:pt x="22357" y="9670"/>
                    <a:pt x="22357" y="21600"/>
                  </a:cubicBezTo>
                  <a:lnTo>
                    <a:pt x="757" y="21600"/>
                  </a:lnTo>
                  <a:close/>
                </a:path>
              </a:pathLst>
            </a:custGeom>
            <a:noFill/>
            <a:ln w="28575" cap="rnd">
              <a:solidFill>
                <a:schemeClr val="tx1"/>
              </a:solidFill>
              <a:prstDash val="sysDot"/>
              <a:round/>
              <a:headEnd/>
              <a:tailEnd/>
            </a:ln>
          </p:spPr>
          <p:txBody>
            <a:bodyPr wrap="none" anchor="ctr"/>
            <a:lstStyle/>
            <a:p>
              <a:endParaRPr lang="en-US"/>
            </a:p>
          </p:txBody>
        </p:sp>
        <p:sp>
          <p:nvSpPr>
            <p:cNvPr id="49173" name="Oval 18"/>
            <p:cNvSpPr>
              <a:spLocks noChangeArrowheads="1"/>
            </p:cNvSpPr>
            <p:nvPr/>
          </p:nvSpPr>
          <p:spPr bwMode="auto">
            <a:xfrm>
              <a:off x="1869" y="1799"/>
              <a:ext cx="96" cy="96"/>
            </a:xfrm>
            <a:prstGeom prst="ellipse">
              <a:avLst/>
            </a:prstGeom>
            <a:solidFill>
              <a:schemeClr val="tx1"/>
            </a:solidFill>
            <a:ln w="12700">
              <a:solidFill>
                <a:srgbClr val="000000"/>
              </a:solidFill>
              <a:round/>
              <a:headEnd type="none" w="sm" len="sm"/>
              <a:tailEnd type="none" w="sm" len="sm"/>
            </a:ln>
          </p:spPr>
          <p:txBody>
            <a:bodyPr wrap="none" anchor="ctr"/>
            <a:lstStyle/>
            <a:p>
              <a:endParaRPr lang="en-US"/>
            </a:p>
          </p:txBody>
        </p:sp>
        <p:sp>
          <p:nvSpPr>
            <p:cNvPr id="49174" name="Oval 19"/>
            <p:cNvSpPr>
              <a:spLocks noChangeArrowheads="1"/>
            </p:cNvSpPr>
            <p:nvPr/>
          </p:nvSpPr>
          <p:spPr bwMode="auto">
            <a:xfrm>
              <a:off x="3456" y="1296"/>
              <a:ext cx="96" cy="96"/>
            </a:xfrm>
            <a:prstGeom prst="ellipse">
              <a:avLst/>
            </a:prstGeom>
            <a:solidFill>
              <a:schemeClr val="tx1"/>
            </a:solidFill>
            <a:ln w="12700">
              <a:solidFill>
                <a:srgbClr val="000000"/>
              </a:solidFill>
              <a:round/>
              <a:headEnd type="none" w="sm" len="sm"/>
              <a:tailEnd type="none" w="sm" len="sm"/>
            </a:ln>
          </p:spPr>
          <p:txBody>
            <a:bodyPr wrap="none" anchor="ctr"/>
            <a:lstStyle/>
            <a:p>
              <a:endParaRPr lang="en-US"/>
            </a:p>
          </p:txBody>
        </p:sp>
        <p:sp>
          <p:nvSpPr>
            <p:cNvPr id="49175" name="Line 20"/>
            <p:cNvSpPr>
              <a:spLocks noChangeShapeType="1"/>
            </p:cNvSpPr>
            <p:nvPr/>
          </p:nvSpPr>
          <p:spPr bwMode="auto">
            <a:xfrm flipH="1">
              <a:off x="1887" y="1306"/>
              <a:ext cx="672" cy="576"/>
            </a:xfrm>
            <a:prstGeom prst="line">
              <a:avLst/>
            </a:prstGeom>
            <a:noFill/>
            <a:ln w="9525">
              <a:solidFill>
                <a:schemeClr val="tx1"/>
              </a:solidFill>
              <a:prstDash val="sysDot"/>
              <a:round/>
              <a:headEnd/>
              <a:tailEnd/>
            </a:ln>
          </p:spPr>
          <p:txBody>
            <a:bodyPr wrap="none" anchor="ctr"/>
            <a:lstStyle/>
            <a:p>
              <a:endParaRPr lang="en-US"/>
            </a:p>
          </p:txBody>
        </p:sp>
        <p:sp>
          <p:nvSpPr>
            <p:cNvPr id="49176" name="Oval 21"/>
            <p:cNvSpPr>
              <a:spLocks noChangeArrowheads="1"/>
            </p:cNvSpPr>
            <p:nvPr/>
          </p:nvSpPr>
          <p:spPr bwMode="auto">
            <a:xfrm>
              <a:off x="2516" y="1268"/>
              <a:ext cx="96" cy="96"/>
            </a:xfrm>
            <a:prstGeom prst="ellipse">
              <a:avLst/>
            </a:prstGeom>
            <a:noFill/>
            <a:ln w="12700">
              <a:solidFill>
                <a:srgbClr val="000000"/>
              </a:solidFill>
              <a:round/>
              <a:headEnd type="none" w="sm" len="sm"/>
              <a:tailEnd type="none" w="sm" len="sm"/>
            </a:ln>
          </p:spPr>
          <p:txBody>
            <a:bodyPr wrap="none" anchor="ctr"/>
            <a:lstStyle/>
            <a:p>
              <a:endParaRPr lang="en-US"/>
            </a:p>
          </p:txBody>
        </p:sp>
        <p:sp>
          <p:nvSpPr>
            <p:cNvPr id="49177" name="Line 22"/>
            <p:cNvSpPr>
              <a:spLocks noChangeShapeType="1"/>
            </p:cNvSpPr>
            <p:nvPr/>
          </p:nvSpPr>
          <p:spPr bwMode="auto">
            <a:xfrm>
              <a:off x="1907" y="1872"/>
              <a:ext cx="0" cy="1440"/>
            </a:xfrm>
            <a:prstGeom prst="line">
              <a:avLst/>
            </a:prstGeom>
            <a:noFill/>
            <a:ln w="9525">
              <a:solidFill>
                <a:schemeClr val="tx1"/>
              </a:solidFill>
              <a:prstDash val="sysDot"/>
              <a:round/>
              <a:headEnd/>
              <a:tailEnd/>
            </a:ln>
          </p:spPr>
          <p:txBody>
            <a:bodyPr wrap="none" anchor="ctr"/>
            <a:lstStyle/>
            <a:p>
              <a:endParaRPr lang="en-US"/>
            </a:p>
          </p:txBody>
        </p:sp>
        <p:sp>
          <p:nvSpPr>
            <p:cNvPr id="49178" name="Arc 23"/>
            <p:cNvSpPr>
              <a:spLocks/>
            </p:cNvSpPr>
            <p:nvPr/>
          </p:nvSpPr>
          <p:spPr bwMode="auto">
            <a:xfrm flipV="1">
              <a:off x="1392" y="1296"/>
              <a:ext cx="2112" cy="624"/>
            </a:xfrm>
            <a:custGeom>
              <a:avLst/>
              <a:gdLst>
                <a:gd name="T0" fmla="*/ 0 w 22357"/>
                <a:gd name="T1" fmla="*/ 0 h 21600"/>
                <a:gd name="T2" fmla="*/ 0 w 22357"/>
                <a:gd name="T3" fmla="*/ 0 h 21600"/>
                <a:gd name="T4" fmla="*/ 0 w 22357"/>
                <a:gd name="T5" fmla="*/ 0 h 21600"/>
                <a:gd name="T6" fmla="*/ 0 60000 65536"/>
                <a:gd name="T7" fmla="*/ 0 60000 65536"/>
                <a:gd name="T8" fmla="*/ 0 60000 65536"/>
                <a:gd name="T9" fmla="*/ 0 w 22357"/>
                <a:gd name="T10" fmla="*/ 0 h 21600"/>
                <a:gd name="T11" fmla="*/ 22357 w 22357"/>
                <a:gd name="T12" fmla="*/ 21600 h 21600"/>
              </a:gdLst>
              <a:ahLst/>
              <a:cxnLst>
                <a:cxn ang="T6">
                  <a:pos x="T0" y="T1"/>
                </a:cxn>
                <a:cxn ang="T7">
                  <a:pos x="T2" y="T3"/>
                </a:cxn>
                <a:cxn ang="T8">
                  <a:pos x="T4" y="T5"/>
                </a:cxn>
              </a:cxnLst>
              <a:rect l="T9" t="T10" r="T11" b="T12"/>
              <a:pathLst>
                <a:path w="22357" h="21600" fill="none" extrusionOk="0">
                  <a:moveTo>
                    <a:pt x="0" y="13"/>
                  </a:moveTo>
                  <a:cubicBezTo>
                    <a:pt x="252" y="4"/>
                    <a:pt x="504" y="-1"/>
                    <a:pt x="757" y="0"/>
                  </a:cubicBezTo>
                  <a:cubicBezTo>
                    <a:pt x="12686" y="0"/>
                    <a:pt x="22357" y="9670"/>
                    <a:pt x="22357" y="21600"/>
                  </a:cubicBezTo>
                </a:path>
                <a:path w="22357" h="21600" stroke="0" extrusionOk="0">
                  <a:moveTo>
                    <a:pt x="0" y="13"/>
                  </a:moveTo>
                  <a:cubicBezTo>
                    <a:pt x="252" y="4"/>
                    <a:pt x="504" y="-1"/>
                    <a:pt x="757" y="0"/>
                  </a:cubicBezTo>
                  <a:cubicBezTo>
                    <a:pt x="12686" y="0"/>
                    <a:pt x="22357" y="9670"/>
                    <a:pt x="22357" y="21600"/>
                  </a:cubicBezTo>
                  <a:lnTo>
                    <a:pt x="757" y="21600"/>
                  </a:lnTo>
                  <a:close/>
                </a:path>
              </a:pathLst>
            </a:custGeom>
            <a:noFill/>
            <a:ln w="28575">
              <a:solidFill>
                <a:schemeClr val="tx1"/>
              </a:solidFill>
              <a:round/>
              <a:headEnd/>
              <a:tailEnd/>
            </a:ln>
          </p:spPr>
          <p:txBody>
            <a:bodyPr wrap="none" anchor="ctr"/>
            <a:lstStyle/>
            <a:p>
              <a:endParaRPr lang="en-US"/>
            </a:p>
          </p:txBody>
        </p:sp>
        <p:sp>
          <p:nvSpPr>
            <p:cNvPr id="49179" name="Line 24"/>
            <p:cNvSpPr>
              <a:spLocks noChangeShapeType="1"/>
            </p:cNvSpPr>
            <p:nvPr/>
          </p:nvSpPr>
          <p:spPr bwMode="auto">
            <a:xfrm>
              <a:off x="3504" y="1392"/>
              <a:ext cx="0" cy="1440"/>
            </a:xfrm>
            <a:prstGeom prst="line">
              <a:avLst/>
            </a:prstGeom>
            <a:noFill/>
            <a:ln w="9525">
              <a:solidFill>
                <a:schemeClr val="tx1"/>
              </a:solidFill>
              <a:prstDash val="sysDot"/>
              <a:round/>
              <a:headEnd/>
              <a:tailEnd/>
            </a:ln>
          </p:spPr>
          <p:txBody>
            <a:bodyPr wrap="none" anchor="ctr"/>
            <a:lstStyle/>
            <a:p>
              <a:endParaRPr lang="en-US"/>
            </a:p>
          </p:txBody>
        </p:sp>
        <p:sp>
          <p:nvSpPr>
            <p:cNvPr id="49180" name="Freeform 25"/>
            <p:cNvSpPr>
              <a:spLocks/>
            </p:cNvSpPr>
            <p:nvPr/>
          </p:nvSpPr>
          <p:spPr bwMode="auto">
            <a:xfrm>
              <a:off x="2338" y="1680"/>
              <a:ext cx="734" cy="192"/>
            </a:xfrm>
            <a:custGeom>
              <a:avLst/>
              <a:gdLst>
                <a:gd name="T0" fmla="*/ 0 w 624"/>
                <a:gd name="T1" fmla="*/ 192 h 192"/>
                <a:gd name="T2" fmla="*/ 1035 w 624"/>
                <a:gd name="T3" fmla="*/ 144 h 192"/>
                <a:gd name="T4" fmla="*/ 2071 w 624"/>
                <a:gd name="T5" fmla="*/ 48 h 192"/>
                <a:gd name="T6" fmla="*/ 2687 w 624"/>
                <a:gd name="T7" fmla="*/ 0 h 192"/>
                <a:gd name="T8" fmla="*/ 0 60000 65536"/>
                <a:gd name="T9" fmla="*/ 0 60000 65536"/>
                <a:gd name="T10" fmla="*/ 0 60000 65536"/>
                <a:gd name="T11" fmla="*/ 0 60000 65536"/>
                <a:gd name="T12" fmla="*/ 0 w 624"/>
                <a:gd name="T13" fmla="*/ 0 h 192"/>
                <a:gd name="T14" fmla="*/ 624 w 624"/>
                <a:gd name="T15" fmla="*/ 192 h 192"/>
              </a:gdLst>
              <a:ahLst/>
              <a:cxnLst>
                <a:cxn ang="T8">
                  <a:pos x="T0" y="T1"/>
                </a:cxn>
                <a:cxn ang="T9">
                  <a:pos x="T2" y="T3"/>
                </a:cxn>
                <a:cxn ang="T10">
                  <a:pos x="T4" y="T5"/>
                </a:cxn>
                <a:cxn ang="T11">
                  <a:pos x="T6" y="T7"/>
                </a:cxn>
              </a:cxnLst>
              <a:rect l="T12" t="T13" r="T14" b="T15"/>
              <a:pathLst>
                <a:path w="624" h="192">
                  <a:moveTo>
                    <a:pt x="0" y="192"/>
                  </a:moveTo>
                  <a:lnTo>
                    <a:pt x="240" y="144"/>
                  </a:lnTo>
                  <a:lnTo>
                    <a:pt x="480" y="48"/>
                  </a:lnTo>
                  <a:lnTo>
                    <a:pt x="624" y="0"/>
                  </a:lnTo>
                </a:path>
              </a:pathLst>
            </a:custGeom>
            <a:noFill/>
            <a:ln w="9525">
              <a:solidFill>
                <a:schemeClr val="tx1"/>
              </a:solidFill>
              <a:round/>
              <a:headEnd/>
              <a:tailEnd type="stealth" w="lg" len="lg"/>
            </a:ln>
          </p:spPr>
          <p:txBody>
            <a:bodyPr wrap="none" anchor="ctr"/>
            <a:lstStyle/>
            <a:p>
              <a:endParaRPr lang="en-US"/>
            </a:p>
          </p:txBody>
        </p:sp>
        <p:sp>
          <p:nvSpPr>
            <p:cNvPr id="49181" name="Rectangle 26"/>
            <p:cNvSpPr>
              <a:spLocks noChangeArrowheads="1"/>
            </p:cNvSpPr>
            <p:nvPr/>
          </p:nvSpPr>
          <p:spPr bwMode="auto">
            <a:xfrm>
              <a:off x="3552" y="1056"/>
              <a:ext cx="602"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i="1">
                  <a:solidFill>
                    <a:srgbClr val="000000"/>
                  </a:solidFill>
                  <a:latin typeface="Times New Roman" pitchFamily="18" charset="0"/>
                </a:rPr>
                <a:t>Swatch</a:t>
              </a:r>
            </a:p>
          </p:txBody>
        </p:sp>
        <p:sp>
          <p:nvSpPr>
            <p:cNvPr id="49182" name="Arc 27"/>
            <p:cNvSpPr>
              <a:spLocks/>
            </p:cNvSpPr>
            <p:nvPr/>
          </p:nvSpPr>
          <p:spPr bwMode="auto">
            <a:xfrm>
              <a:off x="2160" y="1008"/>
              <a:ext cx="2640" cy="174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cap="rnd">
              <a:solidFill>
                <a:srgbClr val="000000"/>
              </a:solidFill>
              <a:round/>
              <a:headEnd type="none" w="sm" len="sm"/>
              <a:tailEnd type="none" w="sm" len="sm"/>
            </a:ln>
          </p:spPr>
          <p:txBody>
            <a:bodyPr wrap="none" anchor="ctr"/>
            <a:lstStyle/>
            <a:p>
              <a:endParaRPr lang="en-US"/>
            </a:p>
          </p:txBody>
        </p:sp>
        <p:sp>
          <p:nvSpPr>
            <p:cNvPr id="49183" name="Arc 28"/>
            <p:cNvSpPr>
              <a:spLocks/>
            </p:cNvSpPr>
            <p:nvPr/>
          </p:nvSpPr>
          <p:spPr bwMode="auto">
            <a:xfrm flipV="1">
              <a:off x="1056" y="2784"/>
              <a:ext cx="3744" cy="81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tx1"/>
              </a:solidFill>
              <a:round/>
              <a:headEnd/>
              <a:tailEnd/>
            </a:ln>
          </p:spPr>
          <p:txBody>
            <a:bodyPr wrap="none" anchor="ctr"/>
            <a:lstStyle/>
            <a:p>
              <a:endParaRPr lang="en-US"/>
            </a:p>
          </p:txBody>
        </p:sp>
        <p:sp>
          <p:nvSpPr>
            <p:cNvPr id="49184" name="Arc 29"/>
            <p:cNvSpPr>
              <a:spLocks/>
            </p:cNvSpPr>
            <p:nvPr/>
          </p:nvSpPr>
          <p:spPr bwMode="auto">
            <a:xfrm flipH="1">
              <a:off x="1056" y="1008"/>
              <a:ext cx="1104" cy="259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tx1"/>
              </a:solidFill>
              <a:round/>
              <a:headEnd/>
              <a:tailEnd/>
            </a:ln>
          </p:spPr>
          <p:txBody>
            <a:bodyPr wrap="none" anchor="ctr"/>
            <a:lstStyle/>
            <a:p>
              <a:endParaRPr lang="en-US"/>
            </a:p>
          </p:txBody>
        </p:sp>
        <p:sp>
          <p:nvSpPr>
            <p:cNvPr id="49185" name="Line 30"/>
            <p:cNvSpPr>
              <a:spLocks noChangeShapeType="1"/>
            </p:cNvSpPr>
            <p:nvPr/>
          </p:nvSpPr>
          <p:spPr bwMode="auto">
            <a:xfrm flipV="1">
              <a:off x="1872" y="2764"/>
              <a:ext cx="696" cy="586"/>
            </a:xfrm>
            <a:prstGeom prst="line">
              <a:avLst/>
            </a:prstGeom>
            <a:noFill/>
            <a:ln w="9525">
              <a:solidFill>
                <a:schemeClr val="tx1"/>
              </a:solidFill>
              <a:prstDash val="dash"/>
              <a:round/>
              <a:headEnd/>
              <a:tailEnd/>
            </a:ln>
          </p:spPr>
          <p:txBody>
            <a:bodyPr wrap="none" anchor="ctr"/>
            <a:lstStyle/>
            <a:p>
              <a:endParaRPr lang="en-US"/>
            </a:p>
          </p:txBody>
        </p:sp>
        <p:sp>
          <p:nvSpPr>
            <p:cNvPr id="49186" name="Line 31"/>
            <p:cNvSpPr>
              <a:spLocks noChangeShapeType="1"/>
            </p:cNvSpPr>
            <p:nvPr/>
          </p:nvSpPr>
          <p:spPr bwMode="auto">
            <a:xfrm>
              <a:off x="2573" y="1320"/>
              <a:ext cx="0" cy="1440"/>
            </a:xfrm>
            <a:prstGeom prst="line">
              <a:avLst/>
            </a:prstGeom>
            <a:noFill/>
            <a:ln w="9525">
              <a:solidFill>
                <a:schemeClr val="tx1"/>
              </a:solidFill>
              <a:prstDash val="sysDot"/>
              <a:round/>
              <a:headEnd/>
              <a:tailEnd/>
            </a:ln>
          </p:spPr>
          <p:txBody>
            <a:bodyPr wrap="none" anchor="ctr"/>
            <a:lstStyle/>
            <a:p>
              <a:endParaRPr lang="en-US"/>
            </a:p>
          </p:txBody>
        </p:sp>
      </p:grpSp>
      <p:sp>
        <p:nvSpPr>
          <p:cNvPr id="49156" name="AutoShape 32"/>
          <p:cNvSpPr>
            <a:spLocks noChangeArrowheads="1"/>
          </p:cNvSpPr>
          <p:nvPr/>
        </p:nvSpPr>
        <p:spPr bwMode="auto">
          <a:xfrm rot="-2447466">
            <a:off x="6426200" y="2660650"/>
            <a:ext cx="588963" cy="776288"/>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a:solidFill>
              <a:schemeClr val="tx1"/>
            </a:solidFill>
            <a:prstDash val="dash"/>
            <a:miter lim="800000"/>
            <a:headEnd/>
            <a:tailEnd/>
          </a:ln>
        </p:spPr>
        <p:txBody>
          <a:bodyPr wrap="none" anchor="ctr"/>
          <a:lstStyle/>
          <a:p>
            <a:endParaRPr lang="en-US"/>
          </a:p>
        </p:txBody>
      </p:sp>
      <p:sp>
        <p:nvSpPr>
          <p:cNvPr id="49157" name="Text Box 33"/>
          <p:cNvSpPr txBox="1">
            <a:spLocks noChangeArrowheads="1"/>
          </p:cNvSpPr>
          <p:nvPr/>
        </p:nvSpPr>
        <p:spPr bwMode="auto">
          <a:xfrm>
            <a:off x="6213475" y="5297488"/>
            <a:ext cx="2371725" cy="457200"/>
          </a:xfrm>
          <a:prstGeom prst="rect">
            <a:avLst/>
          </a:prstGeom>
          <a:noFill/>
          <a:ln w="9525">
            <a:noFill/>
            <a:prstDash val="dash"/>
            <a:miter lim="800000"/>
            <a:headEnd/>
            <a:tailEnd/>
          </a:ln>
        </p:spPr>
        <p:txBody>
          <a:bodyPr wrap="none">
            <a:spAutoFit/>
          </a:bodyPr>
          <a:lstStyle/>
          <a:p>
            <a:pPr algn="ctr" eaLnBrk="0" hangingPunct="0">
              <a:buFontTx/>
              <a:buChar char="•"/>
            </a:pPr>
            <a:r>
              <a:rPr lang="en-US">
                <a:latin typeface="Times New Roman" pitchFamily="18" charset="0"/>
              </a:rPr>
              <a:t> Change Position</a:t>
            </a:r>
          </a:p>
        </p:txBody>
      </p:sp>
      <p:sp>
        <p:nvSpPr>
          <p:cNvPr id="49158" name="Text Box 34"/>
          <p:cNvSpPr txBox="1">
            <a:spLocks noChangeArrowheads="1"/>
          </p:cNvSpPr>
          <p:nvPr/>
        </p:nvSpPr>
        <p:spPr bwMode="auto">
          <a:xfrm>
            <a:off x="6203950" y="5824538"/>
            <a:ext cx="2135188" cy="457200"/>
          </a:xfrm>
          <a:prstGeom prst="rect">
            <a:avLst/>
          </a:prstGeom>
          <a:noFill/>
          <a:ln w="9525">
            <a:noFill/>
            <a:prstDash val="dash"/>
            <a:miter lim="800000"/>
            <a:headEnd/>
            <a:tailEnd/>
          </a:ln>
        </p:spPr>
        <p:txBody>
          <a:bodyPr wrap="none">
            <a:spAutoFit/>
          </a:bodyPr>
          <a:lstStyle/>
          <a:p>
            <a:pPr eaLnBrk="0" hangingPunct="0">
              <a:buFontTx/>
              <a:buChar char="•"/>
            </a:pPr>
            <a:r>
              <a:rPr lang="en-US">
                <a:latin typeface="Times New Roman" pitchFamily="18" charset="0"/>
              </a:rPr>
              <a:t> Move Frontier</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smtClean="0"/>
              <a:t>Learning Points: </a:t>
            </a:r>
            <a:br>
              <a:rPr lang="en-US" smtClean="0"/>
            </a:br>
            <a:r>
              <a:rPr lang="en-US" smtClean="0"/>
              <a:t>	Mini-case 1: </a:t>
            </a:r>
            <a:r>
              <a:rPr lang="en-US" i="1" smtClean="0"/>
              <a:t>Swiss Watch Industry</a:t>
            </a:r>
            <a:endParaRPr lang="en-US" smtClean="0"/>
          </a:p>
        </p:txBody>
      </p:sp>
      <p:sp>
        <p:nvSpPr>
          <p:cNvPr id="50179" name="Rectangle 3"/>
          <p:cNvSpPr>
            <a:spLocks noGrp="1" noChangeArrowheads="1"/>
          </p:cNvSpPr>
          <p:nvPr>
            <p:ph idx="1"/>
          </p:nvPr>
        </p:nvSpPr>
        <p:spPr>
          <a:xfrm>
            <a:off x="0" y="1114425"/>
            <a:ext cx="9144000" cy="5440363"/>
          </a:xfrm>
        </p:spPr>
        <p:txBody>
          <a:bodyPr/>
          <a:lstStyle/>
          <a:p>
            <a:pPr eaLnBrk="1" hangingPunct="1">
              <a:lnSpc>
                <a:spcPct val="80000"/>
              </a:lnSpc>
            </a:pPr>
            <a:r>
              <a:rPr lang="en-US" sz="1800" smtClean="0"/>
              <a:t>Assess current operations strategy and situation</a:t>
            </a:r>
          </a:p>
          <a:p>
            <a:pPr lvl="1" eaLnBrk="1" hangingPunct="1">
              <a:lnSpc>
                <a:spcPct val="80000"/>
              </a:lnSpc>
            </a:pPr>
            <a:r>
              <a:rPr lang="en-US" sz="1600" smtClean="0"/>
              <a:t>Use three perspectives to formulating operations strategy:</a:t>
            </a:r>
          </a:p>
          <a:p>
            <a:pPr lvl="2" eaLnBrk="1" hangingPunct="1">
              <a:lnSpc>
                <a:spcPct val="80000"/>
              </a:lnSpc>
            </a:pPr>
            <a:r>
              <a:rPr lang="en-US" sz="1400" smtClean="0"/>
              <a:t>Competency view: connects customer needs, outside-in, top-down</a:t>
            </a:r>
          </a:p>
          <a:p>
            <a:pPr lvl="2" eaLnBrk="1" hangingPunct="1">
              <a:lnSpc>
                <a:spcPct val="80000"/>
              </a:lnSpc>
            </a:pPr>
            <a:r>
              <a:rPr lang="en-US" sz="1400" smtClean="0"/>
              <a:t>Resource &amp; process views: inside-out, bottom-up </a:t>
            </a:r>
          </a:p>
          <a:p>
            <a:pPr lvl="1" eaLnBrk="1" hangingPunct="1">
              <a:lnSpc>
                <a:spcPct val="80000"/>
              </a:lnSpc>
            </a:pPr>
            <a:r>
              <a:rPr lang="en-US" sz="1600" smtClean="0"/>
              <a:t>The issue is not changing customer needs, but differences in resources, processes and positioning</a:t>
            </a:r>
          </a:p>
          <a:p>
            <a:pPr eaLnBrk="1" hangingPunct="1">
              <a:lnSpc>
                <a:spcPct val="80000"/>
              </a:lnSpc>
            </a:pPr>
            <a:endParaRPr lang="en-US" sz="1800" smtClean="0"/>
          </a:p>
          <a:p>
            <a:pPr eaLnBrk="1" hangingPunct="1">
              <a:lnSpc>
                <a:spcPct val="80000"/>
              </a:lnSpc>
            </a:pPr>
            <a:r>
              <a:rPr lang="en-US" sz="1800" smtClean="0"/>
              <a:t>Formulate a new operations strategy:</a:t>
            </a:r>
          </a:p>
          <a:p>
            <a:pPr lvl="1" eaLnBrk="1" hangingPunct="1">
              <a:lnSpc>
                <a:spcPct val="80000"/>
              </a:lnSpc>
            </a:pPr>
            <a:r>
              <a:rPr lang="en-US" sz="1600" smtClean="0"/>
              <a:t>Use the strategic operational audit to close gaps between market and resource perspective</a:t>
            </a:r>
          </a:p>
          <a:p>
            <a:pPr lvl="1" eaLnBrk="1" hangingPunct="1">
              <a:lnSpc>
                <a:spcPct val="80000"/>
              </a:lnSpc>
            </a:pPr>
            <a:r>
              <a:rPr lang="en-US" sz="1600" smtClean="0"/>
              <a:t>Decide on the key decisions of operations strategy</a:t>
            </a:r>
          </a:p>
          <a:p>
            <a:pPr eaLnBrk="1" hangingPunct="1">
              <a:lnSpc>
                <a:spcPct val="80000"/>
              </a:lnSpc>
            </a:pPr>
            <a:endParaRPr lang="en-US" sz="1800" smtClean="0"/>
          </a:p>
          <a:p>
            <a:pPr eaLnBrk="1" hangingPunct="1">
              <a:lnSpc>
                <a:spcPct val="80000"/>
              </a:lnSpc>
            </a:pPr>
            <a:r>
              <a:rPr lang="en-US" sz="1800" smtClean="0"/>
              <a:t>Insights</a:t>
            </a:r>
          </a:p>
          <a:p>
            <a:pPr lvl="1" eaLnBrk="1" hangingPunct="1">
              <a:lnSpc>
                <a:spcPct val="80000"/>
              </a:lnSpc>
            </a:pPr>
            <a:r>
              <a:rPr lang="en-US" sz="1600" smtClean="0"/>
              <a:t>Turnarounds activate </a:t>
            </a:r>
            <a:r>
              <a:rPr lang="en-US" sz="1600" i="1" smtClean="0"/>
              <a:t>all </a:t>
            </a:r>
            <a:r>
              <a:rPr lang="en-US" sz="1600" smtClean="0"/>
              <a:t>aspects of the business: marketing, product design, process design, and infrastructure</a:t>
            </a:r>
          </a:p>
          <a:p>
            <a:pPr lvl="1" eaLnBrk="1" hangingPunct="1">
              <a:lnSpc>
                <a:spcPct val="80000"/>
              </a:lnSpc>
            </a:pPr>
            <a:r>
              <a:rPr lang="en-US" sz="1600" smtClean="0"/>
              <a:t>Operations strategy may lead or lag marketing strategy, but it must be congruent</a:t>
            </a:r>
          </a:p>
          <a:p>
            <a:pPr lvl="1" eaLnBrk="1" hangingPunct="1">
              <a:lnSpc>
                <a:spcPct val="80000"/>
              </a:lnSpc>
            </a:pPr>
            <a:r>
              <a:rPr lang="en-US" sz="1600" smtClean="0"/>
              <a:t>Illustrates a profitable maverick strategy: no globalization nor production outsourcing</a:t>
            </a:r>
          </a:p>
          <a:p>
            <a:pPr lvl="1" eaLnBrk="1" hangingPunct="1">
              <a:lnSpc>
                <a:spcPct val="80000"/>
              </a:lnSpc>
              <a:buFontTx/>
              <a:buNone/>
            </a:pPr>
            <a:endParaRPr lang="en-US" sz="1600" i="1" smtClean="0"/>
          </a:p>
          <a:p>
            <a:pPr eaLnBrk="1" hangingPunct="1">
              <a:lnSpc>
                <a:spcPct val="80000"/>
              </a:lnSpc>
            </a:pPr>
            <a:r>
              <a:rPr lang="en-US" sz="1800" i="1" smtClean="0"/>
              <a:t>Analytics: Competency Space</a:t>
            </a:r>
            <a:r>
              <a:rPr lang="en-US" sz="1800" smtClean="0"/>
              <a:t> as a tool to:</a:t>
            </a:r>
          </a:p>
          <a:p>
            <a:pPr lvl="1" eaLnBrk="1" hangingPunct="1">
              <a:lnSpc>
                <a:spcPct val="80000"/>
              </a:lnSpc>
            </a:pPr>
            <a:r>
              <a:rPr lang="en-US" sz="1600" smtClean="0"/>
              <a:t>show current competitive positioning and trade-offs (the essence of strategy)</a:t>
            </a:r>
          </a:p>
          <a:p>
            <a:pPr lvl="1" eaLnBrk="1" hangingPunct="1">
              <a:lnSpc>
                <a:spcPct val="80000"/>
              </a:lnSpc>
            </a:pPr>
            <a:r>
              <a:rPr lang="en-US" sz="1600" smtClean="0"/>
              <a:t>show directions of strategic movement </a:t>
            </a:r>
          </a:p>
          <a:p>
            <a:pPr lvl="2" eaLnBrk="1" hangingPunct="1">
              <a:lnSpc>
                <a:spcPct val="80000"/>
              </a:lnSpc>
            </a:pPr>
            <a:r>
              <a:rPr lang="en-US" sz="1400" smtClean="0"/>
              <a:t>Moving to a new position is fraught with risk, </a:t>
            </a:r>
          </a:p>
          <a:p>
            <a:pPr lvl="2" eaLnBrk="1" hangingPunct="1">
              <a:lnSpc>
                <a:spcPct val="80000"/>
              </a:lnSpc>
            </a:pPr>
            <a:r>
              <a:rPr lang="en-US" sz="1400" smtClean="0"/>
              <a:t>yet it is essential to do in certain situations</a:t>
            </a:r>
          </a:p>
          <a:p>
            <a:pPr lvl="1" eaLnBrk="1" hangingPunct="1">
              <a:lnSpc>
                <a:spcPct val="80000"/>
              </a:lnSpc>
            </a:pPr>
            <a:r>
              <a:rPr lang="en-US" sz="1600" smtClean="0"/>
              <a:t>Performance evaluation: depends on </a:t>
            </a:r>
            <a:r>
              <a:rPr lang="en-US" sz="1600" smtClean="0">
                <a:latin typeface="Symbol" pitchFamily="18" charset="2"/>
              </a:rPr>
              <a:t>D</a:t>
            </a:r>
            <a:r>
              <a:rPr lang="en-US" sz="1600" smtClean="0"/>
              <a:t>V versus </a:t>
            </a:r>
            <a:r>
              <a:rPr lang="en-US" sz="1600" smtClean="0">
                <a:latin typeface="Symbol" pitchFamily="18" charset="2"/>
              </a:rPr>
              <a:t>D</a:t>
            </a:r>
            <a:r>
              <a:rPr lang="en-US" sz="1600" smtClean="0"/>
              <a:t>C</a:t>
            </a:r>
          </a:p>
        </p:txBody>
      </p:sp>
      <p:sp>
        <p:nvSpPr>
          <p:cNvPr id="50180" name="AutoShape 4"/>
          <p:cNvSpPr>
            <a:spLocks/>
          </p:cNvSpPr>
          <p:nvPr/>
        </p:nvSpPr>
        <p:spPr bwMode="auto">
          <a:xfrm>
            <a:off x="7108825" y="5189538"/>
            <a:ext cx="180975" cy="1314450"/>
          </a:xfrm>
          <a:prstGeom prst="rightBrace">
            <a:avLst>
              <a:gd name="adj1" fmla="val 60526"/>
              <a:gd name="adj2" fmla="val 50000"/>
            </a:avLst>
          </a:prstGeom>
          <a:noFill/>
          <a:ln w="9525">
            <a:solidFill>
              <a:schemeClr val="tx1"/>
            </a:solidFill>
            <a:round/>
            <a:headEnd/>
            <a:tailEnd/>
          </a:ln>
        </p:spPr>
        <p:txBody>
          <a:bodyPr wrap="none" anchor="ctr">
            <a:spAutoFit/>
          </a:bodyPr>
          <a:lstStyle/>
          <a:p>
            <a:endParaRPr lang="en-US"/>
          </a:p>
        </p:txBody>
      </p:sp>
      <p:sp>
        <p:nvSpPr>
          <p:cNvPr id="50181" name="Text Box 5"/>
          <p:cNvSpPr txBox="1">
            <a:spLocks noChangeArrowheads="1"/>
          </p:cNvSpPr>
          <p:nvPr/>
        </p:nvSpPr>
        <p:spPr bwMode="auto">
          <a:xfrm>
            <a:off x="7343775" y="5400675"/>
            <a:ext cx="1665589" cy="915988"/>
          </a:xfrm>
          <a:prstGeom prst="rect">
            <a:avLst/>
          </a:prstGeom>
          <a:noFill/>
          <a:ln w="9525" algn="ctr">
            <a:noFill/>
            <a:prstDash val="dash"/>
            <a:miter lim="800000"/>
            <a:headEnd/>
            <a:tailEnd/>
          </a:ln>
        </p:spPr>
        <p:txBody>
          <a:bodyPr wrap="square">
            <a:spAutoFit/>
          </a:bodyPr>
          <a:lstStyle/>
          <a:p>
            <a:pPr algn="ctr"/>
            <a:r>
              <a:rPr lang="en-US" sz="1800" dirty="0"/>
              <a:t>More on this next week </a:t>
            </a:r>
            <a:r>
              <a:rPr lang="en-US" sz="1800" dirty="0" smtClean="0"/>
              <a:t>(+ ACC </a:t>
            </a:r>
            <a:r>
              <a:rPr lang="en-US" sz="1800" dirty="0"/>
              <a:t>case)</a:t>
            </a: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Kura, Japan</a:t>
            </a:r>
            <a:endParaRPr lang="en-US" dirty="0"/>
          </a:p>
        </p:txBody>
      </p:sp>
      <p:sp>
        <p:nvSpPr>
          <p:cNvPr id="7" name="Content Placeholder 6"/>
          <p:cNvSpPr>
            <a:spLocks noGrp="1"/>
          </p:cNvSpPr>
          <p:nvPr>
            <p:ph idx="1"/>
          </p:nvPr>
        </p:nvSpPr>
        <p:spPr>
          <a:xfrm>
            <a:off x="455612" y="1114425"/>
            <a:ext cx="8164405" cy="5451475"/>
          </a:xfrm>
        </p:spPr>
        <p:txBody>
          <a:bodyPr/>
          <a:lstStyle/>
          <a:p>
            <a:r>
              <a:rPr lang="en-US" dirty="0" smtClean="0"/>
              <a:t>“Instead of placing supervisors at each restaurant, Kura set up central control centers with video links to the stores. At these centers, a small group of managers watch for everything from wayward tuna slices to outdated posters on restaurant walls.</a:t>
            </a:r>
          </a:p>
          <a:p>
            <a:r>
              <a:rPr lang="en-US" dirty="0" smtClean="0"/>
              <a:t>Each Kura store is also highly automated.”</a:t>
            </a:r>
          </a:p>
          <a:p>
            <a:r>
              <a:rPr lang="en-US" dirty="0" smtClean="0"/>
              <a:t>This video shows old sushi being dumped off the conveyor belts:</a:t>
            </a:r>
          </a:p>
          <a:p>
            <a:r>
              <a:rPr lang="en-US" dirty="0" smtClean="0">
                <a:hlinkClick r:id="rId3"/>
              </a:rPr>
              <a:t>http://www.myspace.com/video/vid/33401290#pm_cmp=vid_OEV_P_P</a:t>
            </a:r>
            <a:endParaRPr lang="en-US" dirty="0"/>
          </a:p>
        </p:txBody>
      </p:sp>
      <p:pic>
        <p:nvPicPr>
          <p:cNvPr id="101378" name="Picture 2" descr="http://operationsroom.files.wordpress.com/2010/12/31sushi-popup.jpg"/>
          <p:cNvPicPr>
            <a:picLocks noChangeAspect="1" noChangeArrowheads="1"/>
          </p:cNvPicPr>
          <p:nvPr/>
        </p:nvPicPr>
        <p:blipFill>
          <a:blip r:embed="rId4" cstate="print"/>
          <a:srcRect/>
          <a:stretch>
            <a:fillRect/>
          </a:stretch>
        </p:blipFill>
        <p:spPr bwMode="auto">
          <a:xfrm>
            <a:off x="4212404" y="3178270"/>
            <a:ext cx="4931595" cy="3679729"/>
          </a:xfrm>
          <a:prstGeom prst="rect">
            <a:avLst/>
          </a:prstGeom>
          <a:noFill/>
        </p:spPr>
      </p:pic>
      <p:sp>
        <p:nvSpPr>
          <p:cNvPr id="101379"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138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1381"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333333"/>
                </a:solidFill>
                <a:effectLst/>
                <a:latin typeface="Verdana" pitchFamily="34" charset="0"/>
                <a:cs typeface="Times New Roman" pitchFamily="18" charset="0"/>
              </a:rPr>
              <a:t> this video shows old sushi being dumped off the conveyor belts: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en-US" smtClean="0"/>
              <a:t>Learning Points: </a:t>
            </a:r>
            <a:br>
              <a:rPr lang="en-US" smtClean="0"/>
            </a:br>
            <a:r>
              <a:rPr lang="en-US" smtClean="0"/>
              <a:t>	Concept and Framework</a:t>
            </a:r>
          </a:p>
        </p:txBody>
      </p:sp>
      <p:sp>
        <p:nvSpPr>
          <p:cNvPr id="51203" name="Rectangle 3"/>
          <p:cNvSpPr>
            <a:spLocks noGrp="1" noChangeArrowheads="1"/>
          </p:cNvSpPr>
          <p:nvPr>
            <p:ph idx="1"/>
          </p:nvPr>
        </p:nvSpPr>
        <p:spPr>
          <a:xfrm>
            <a:off x="0" y="766763"/>
            <a:ext cx="9031288" cy="5976937"/>
          </a:xfrm>
        </p:spPr>
        <p:txBody>
          <a:bodyPr/>
          <a:lstStyle/>
          <a:p>
            <a:pPr eaLnBrk="1" hangingPunct="1">
              <a:lnSpc>
                <a:spcPct val="80000"/>
              </a:lnSpc>
            </a:pPr>
            <a:endParaRPr lang="en-US" sz="1800" dirty="0" smtClean="0"/>
          </a:p>
          <a:p>
            <a:pPr eaLnBrk="1" hangingPunct="1">
              <a:lnSpc>
                <a:spcPct val="80000"/>
              </a:lnSpc>
              <a:buClr>
                <a:srgbClr val="FF3300"/>
              </a:buClr>
            </a:pPr>
            <a:r>
              <a:rPr lang="en-US" sz="1800" dirty="0" smtClean="0">
                <a:solidFill>
                  <a:srgbClr val="FF3300"/>
                </a:solidFill>
              </a:rPr>
              <a:t>Course administration and expectations: </a:t>
            </a:r>
            <a:r>
              <a:rPr lang="en-US" sz="1800" dirty="0" smtClean="0"/>
              <a:t>Goals of this course: </a:t>
            </a:r>
          </a:p>
          <a:p>
            <a:pPr lvl="1" eaLnBrk="1" hangingPunct="1">
              <a:lnSpc>
                <a:spcPct val="80000"/>
              </a:lnSpc>
              <a:buFontTx/>
              <a:buAutoNum type="arabicPeriod"/>
            </a:pPr>
            <a:r>
              <a:rPr lang="en-US" sz="1600" dirty="0" smtClean="0"/>
              <a:t>Asses an existing operations strategy (Evaluate OS)</a:t>
            </a:r>
          </a:p>
          <a:p>
            <a:pPr lvl="1" eaLnBrk="1" hangingPunct="1">
              <a:lnSpc>
                <a:spcPct val="80000"/>
              </a:lnSpc>
              <a:buFontTx/>
              <a:buAutoNum type="arabicPeriod"/>
            </a:pPr>
            <a:r>
              <a:rPr lang="en-US" sz="1600" dirty="0" smtClean="0"/>
              <a:t>Improve the operations strategy (Build better OS)</a:t>
            </a:r>
          </a:p>
          <a:p>
            <a:pPr lvl="1" eaLnBrk="1" hangingPunct="1">
              <a:lnSpc>
                <a:spcPct val="80000"/>
              </a:lnSpc>
              <a:buFontTx/>
              <a:buAutoNum type="arabicPeriod"/>
            </a:pPr>
            <a:endParaRPr lang="en-US" sz="1600" dirty="0" smtClean="0">
              <a:solidFill>
                <a:srgbClr val="FF3300"/>
              </a:solidFill>
            </a:endParaRPr>
          </a:p>
          <a:p>
            <a:pPr eaLnBrk="1" hangingPunct="1">
              <a:lnSpc>
                <a:spcPct val="80000"/>
              </a:lnSpc>
              <a:buClr>
                <a:srgbClr val="FF3300"/>
              </a:buClr>
            </a:pPr>
            <a:r>
              <a:rPr lang="en-US" sz="1800" dirty="0" smtClean="0">
                <a:solidFill>
                  <a:srgbClr val="FF3300"/>
                </a:solidFill>
              </a:rPr>
              <a:t>Explain the Concept of Operations Strategy</a:t>
            </a:r>
          </a:p>
          <a:p>
            <a:pPr lvl="1" eaLnBrk="1" hangingPunct="1">
              <a:lnSpc>
                <a:spcPct val="80000"/>
              </a:lnSpc>
              <a:buFont typeface="Wingdings" pitchFamily="2" charset="2"/>
              <a:buChar char="§"/>
            </a:pPr>
            <a:r>
              <a:rPr lang="en-US" sz="1600" dirty="0" smtClean="0"/>
              <a:t>Relationship to competitive strategy and operations mgt</a:t>
            </a:r>
          </a:p>
          <a:p>
            <a:pPr lvl="1" eaLnBrk="1" hangingPunct="1">
              <a:lnSpc>
                <a:spcPct val="80000"/>
              </a:lnSpc>
              <a:buFont typeface="Wingdings" pitchFamily="2" charset="2"/>
              <a:buChar char="§"/>
            </a:pPr>
            <a:r>
              <a:rPr lang="en-US" sz="1600" dirty="0" smtClean="0"/>
              <a:t>Three complementary views of operations</a:t>
            </a:r>
          </a:p>
          <a:p>
            <a:pPr lvl="1" eaLnBrk="1" hangingPunct="1">
              <a:lnSpc>
                <a:spcPct val="80000"/>
              </a:lnSpc>
              <a:buFont typeface="Wingdings" pitchFamily="2" charset="2"/>
              <a:buChar char="§"/>
            </a:pPr>
            <a:r>
              <a:rPr lang="en-US" sz="1600" dirty="0" smtClean="0"/>
              <a:t>Principle of value maximization</a:t>
            </a:r>
          </a:p>
          <a:p>
            <a:pPr lvl="1" eaLnBrk="1" hangingPunct="1">
              <a:lnSpc>
                <a:spcPct val="80000"/>
              </a:lnSpc>
              <a:buFont typeface="Wingdings" pitchFamily="2" charset="2"/>
              <a:buChar char="§"/>
            </a:pPr>
            <a:r>
              <a:rPr lang="en-US" sz="1600" dirty="0" smtClean="0"/>
              <a:t>A working definition for ops </a:t>
            </a:r>
            <a:r>
              <a:rPr lang="en-US" sz="1600" dirty="0" err="1" smtClean="0"/>
              <a:t>strat</a:t>
            </a:r>
            <a:r>
              <a:rPr lang="en-US" sz="1600" dirty="0" smtClean="0"/>
              <a:t> = VCAP: configuring activity networks and developing assets such that their competencies maximize NPV</a:t>
            </a:r>
          </a:p>
          <a:p>
            <a:pPr lvl="2" eaLnBrk="1" hangingPunct="1">
              <a:lnSpc>
                <a:spcPct val="80000"/>
              </a:lnSpc>
              <a:buClr>
                <a:srgbClr val="FF3300"/>
              </a:buClr>
            </a:pPr>
            <a:endParaRPr lang="en-US" sz="1400" dirty="0" smtClean="0"/>
          </a:p>
          <a:p>
            <a:pPr eaLnBrk="1" hangingPunct="1">
              <a:lnSpc>
                <a:spcPct val="80000"/>
              </a:lnSpc>
              <a:buClr>
                <a:srgbClr val="FF3300"/>
              </a:buClr>
            </a:pPr>
            <a:r>
              <a:rPr lang="en-US" sz="1800" dirty="0" smtClean="0">
                <a:solidFill>
                  <a:srgbClr val="FF3300"/>
                </a:solidFill>
              </a:rPr>
              <a:t>Introduce a Framework for Operations Strategy</a:t>
            </a:r>
          </a:p>
          <a:p>
            <a:pPr lvl="1" eaLnBrk="1" hangingPunct="1">
              <a:lnSpc>
                <a:spcPct val="80000"/>
              </a:lnSpc>
              <a:buFont typeface="Wingdings" pitchFamily="2" charset="2"/>
              <a:buChar char="§"/>
            </a:pPr>
            <a:r>
              <a:rPr lang="en-US" sz="1600" dirty="0" smtClean="0"/>
              <a:t>Principle of Alignment</a:t>
            </a:r>
          </a:p>
          <a:p>
            <a:pPr lvl="1" eaLnBrk="1" hangingPunct="1">
              <a:lnSpc>
                <a:spcPct val="80000"/>
              </a:lnSpc>
              <a:buFont typeface="Wingdings" pitchFamily="2" charset="2"/>
              <a:buChar char="§"/>
            </a:pPr>
            <a:r>
              <a:rPr lang="en-US" sz="1600" dirty="0" smtClean="0"/>
              <a:t>Key decisions in operations strategy</a:t>
            </a:r>
          </a:p>
          <a:p>
            <a:pPr lvl="1" eaLnBrk="1" hangingPunct="1">
              <a:lnSpc>
                <a:spcPct val="80000"/>
              </a:lnSpc>
              <a:buFont typeface="Wingdings" pitchFamily="2" charset="2"/>
              <a:buChar char="§"/>
            </a:pPr>
            <a:r>
              <a:rPr lang="en-US" sz="1600" dirty="0" smtClean="0"/>
              <a:t>Tools to tailor ops </a:t>
            </a:r>
            <a:r>
              <a:rPr lang="en-US" sz="1600" dirty="0" err="1" smtClean="0"/>
              <a:t>strat</a:t>
            </a:r>
            <a:r>
              <a:rPr lang="en-US" sz="1600" dirty="0" smtClean="0"/>
              <a:t> </a:t>
            </a:r>
          </a:p>
          <a:p>
            <a:pPr lvl="2" eaLnBrk="1" hangingPunct="1">
              <a:lnSpc>
                <a:spcPct val="80000"/>
              </a:lnSpc>
              <a:buClr>
                <a:srgbClr val="FF3300"/>
              </a:buClr>
            </a:pPr>
            <a:endParaRPr lang="en-US" sz="1400" dirty="0" smtClean="0"/>
          </a:p>
          <a:p>
            <a:pPr eaLnBrk="1" hangingPunct="1">
              <a:lnSpc>
                <a:spcPct val="80000"/>
              </a:lnSpc>
              <a:buClr>
                <a:srgbClr val="FF3300"/>
              </a:buClr>
            </a:pPr>
            <a:r>
              <a:rPr lang="en-US" sz="1800" dirty="0" smtClean="0">
                <a:solidFill>
                  <a:srgbClr val="FF3300"/>
                </a:solidFill>
              </a:rPr>
              <a:t>Example of the Framework</a:t>
            </a:r>
          </a:p>
          <a:p>
            <a:pPr lvl="1" eaLnBrk="1" hangingPunct="1">
              <a:lnSpc>
                <a:spcPct val="80000"/>
              </a:lnSpc>
              <a:buClr>
                <a:srgbClr val="FF3300"/>
              </a:buClr>
            </a:pPr>
            <a:r>
              <a:rPr lang="en-US" sz="1600" b="1" dirty="0" smtClean="0"/>
              <a:t>Mini-case 1: </a:t>
            </a:r>
            <a:r>
              <a:rPr lang="en-US" sz="1600" i="1" dirty="0" smtClean="0"/>
              <a:t>Swiss Watch Industry</a:t>
            </a:r>
          </a:p>
          <a:p>
            <a:pPr lvl="2" eaLnBrk="1" hangingPunct="1">
              <a:lnSpc>
                <a:spcPct val="80000"/>
              </a:lnSpc>
            </a:pPr>
            <a:r>
              <a:rPr lang="en-US" sz="1400" dirty="0" smtClean="0"/>
              <a:t>Illustrates the framework</a:t>
            </a:r>
          </a:p>
          <a:p>
            <a:pPr lvl="2" eaLnBrk="1" hangingPunct="1">
              <a:lnSpc>
                <a:spcPct val="80000"/>
              </a:lnSpc>
            </a:pPr>
            <a:r>
              <a:rPr lang="en-US" sz="1400" dirty="0" smtClean="0"/>
              <a:t>Qualitative discussion of competency space and impact of moving position </a:t>
            </a:r>
            <a:r>
              <a:rPr lang="en-US" sz="1400" i="1" dirty="0" smtClean="0"/>
              <a:t>and </a:t>
            </a:r>
            <a:r>
              <a:rPr lang="en-US" sz="1400" dirty="0" smtClean="0"/>
              <a:t>frontier (quantify next wk) </a:t>
            </a:r>
          </a:p>
          <a:p>
            <a:pPr lvl="1" eaLnBrk="1" hangingPunct="1">
              <a:lnSpc>
                <a:spcPct val="80000"/>
              </a:lnSpc>
            </a:pPr>
            <a:r>
              <a:rPr lang="en-US" sz="1600" dirty="0" smtClean="0"/>
              <a:t>Retail banking</a:t>
            </a:r>
          </a:p>
          <a:p>
            <a:pPr lvl="1" eaLnBrk="1" hangingPunct="1">
              <a:lnSpc>
                <a:spcPct val="80000"/>
              </a:lnSpc>
            </a:pPr>
            <a:r>
              <a:rPr lang="en-US" sz="1600" dirty="0" smtClean="0"/>
              <a:t>Zara (textbook)</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98425" y="1055688"/>
            <a:ext cx="8380413" cy="457200"/>
          </a:xfrm>
          <a:prstGeom prst="rect">
            <a:avLst/>
          </a:prstGeom>
          <a:noFill/>
          <a:ln w="12700" algn="ctr">
            <a:noFill/>
            <a:miter lim="800000"/>
            <a:headEnd/>
            <a:tailEnd/>
          </a:ln>
        </p:spPr>
        <p:txBody>
          <a:bodyPr>
            <a:spAutoFit/>
          </a:bodyPr>
          <a:lstStyle/>
          <a:p>
            <a:pPr eaLnBrk="0" hangingPunct="0"/>
            <a:r>
              <a:rPr lang="en-US" sz="1200"/>
              <a:t>Manufacturing leaders handle much more than manufacturing: more than 40 percent oversee customer service and R&amp;D.</a:t>
            </a:r>
          </a:p>
          <a:p>
            <a:pPr eaLnBrk="0" hangingPunct="0"/>
            <a:r>
              <a:rPr lang="en-US" sz="1200"/>
              <a:t>Clearly, for services and non-manufacturing operations, these numbers only increase.</a:t>
            </a:r>
          </a:p>
        </p:txBody>
      </p:sp>
      <p:sp>
        <p:nvSpPr>
          <p:cNvPr id="20483" name="Rectangle 3"/>
          <p:cNvSpPr>
            <a:spLocks noChangeArrowheads="1"/>
          </p:cNvSpPr>
          <p:nvPr/>
        </p:nvSpPr>
        <p:spPr bwMode="auto">
          <a:xfrm>
            <a:off x="642938" y="1490663"/>
            <a:ext cx="7848600" cy="3832225"/>
          </a:xfrm>
          <a:prstGeom prst="rect">
            <a:avLst/>
          </a:prstGeom>
          <a:solidFill>
            <a:srgbClr val="EAEAEA"/>
          </a:solidFill>
          <a:ln w="0">
            <a:noFill/>
            <a:miter lim="800000"/>
            <a:headEnd/>
            <a:tailEnd/>
          </a:ln>
        </p:spPr>
        <p:txBody>
          <a:bodyPr/>
          <a:lstStyle/>
          <a:p>
            <a:endParaRPr lang="en-US"/>
          </a:p>
        </p:txBody>
      </p:sp>
      <p:sp>
        <p:nvSpPr>
          <p:cNvPr id="20484" name="Freeform 4"/>
          <p:cNvSpPr>
            <a:spLocks/>
          </p:cNvSpPr>
          <p:nvPr/>
        </p:nvSpPr>
        <p:spPr bwMode="auto">
          <a:xfrm>
            <a:off x="2119313" y="1676400"/>
            <a:ext cx="133350" cy="3295650"/>
          </a:xfrm>
          <a:custGeom>
            <a:avLst/>
            <a:gdLst>
              <a:gd name="T0" fmla="*/ 0 w 84"/>
              <a:gd name="T1" fmla="*/ 2147483647 h 2076"/>
              <a:gd name="T2" fmla="*/ 2147483647 w 84"/>
              <a:gd name="T3" fmla="*/ 2147483647 h 2076"/>
              <a:gd name="T4" fmla="*/ 2147483647 w 84"/>
              <a:gd name="T5" fmla="*/ 0 h 2076"/>
              <a:gd name="T6" fmla="*/ 0 w 84"/>
              <a:gd name="T7" fmla="*/ 2147483647 h 2076"/>
              <a:gd name="T8" fmla="*/ 0 w 84"/>
              <a:gd name="T9" fmla="*/ 2147483647 h 2076"/>
              <a:gd name="T10" fmla="*/ 0 60000 65536"/>
              <a:gd name="T11" fmla="*/ 0 60000 65536"/>
              <a:gd name="T12" fmla="*/ 0 60000 65536"/>
              <a:gd name="T13" fmla="*/ 0 60000 65536"/>
              <a:gd name="T14" fmla="*/ 0 60000 65536"/>
              <a:gd name="T15" fmla="*/ 0 w 84"/>
              <a:gd name="T16" fmla="*/ 0 h 2076"/>
              <a:gd name="T17" fmla="*/ 84 w 84"/>
              <a:gd name="T18" fmla="*/ 2076 h 2076"/>
            </a:gdLst>
            <a:ahLst/>
            <a:cxnLst>
              <a:cxn ang="T10">
                <a:pos x="T0" y="T1"/>
              </a:cxn>
              <a:cxn ang="T11">
                <a:pos x="T2" y="T3"/>
              </a:cxn>
              <a:cxn ang="T12">
                <a:pos x="T4" y="T5"/>
              </a:cxn>
              <a:cxn ang="T13">
                <a:pos x="T6" y="T7"/>
              </a:cxn>
              <a:cxn ang="T14">
                <a:pos x="T8" y="T9"/>
              </a:cxn>
            </a:cxnLst>
            <a:rect l="T15" t="T16" r="T17" b="T18"/>
            <a:pathLst>
              <a:path w="84" h="2076">
                <a:moveTo>
                  <a:pt x="0" y="2076"/>
                </a:moveTo>
                <a:lnTo>
                  <a:pt x="84" y="2010"/>
                </a:lnTo>
                <a:lnTo>
                  <a:pt x="84" y="0"/>
                </a:lnTo>
                <a:lnTo>
                  <a:pt x="0" y="66"/>
                </a:lnTo>
                <a:lnTo>
                  <a:pt x="0" y="2076"/>
                </a:lnTo>
                <a:close/>
              </a:path>
            </a:pathLst>
          </a:custGeom>
          <a:solidFill>
            <a:srgbClr val="808080"/>
          </a:solidFill>
          <a:ln w="9525">
            <a:noFill/>
            <a:round/>
            <a:headEnd/>
            <a:tailEnd/>
          </a:ln>
        </p:spPr>
        <p:txBody>
          <a:bodyPr/>
          <a:lstStyle/>
          <a:p>
            <a:endParaRPr lang="en-US"/>
          </a:p>
        </p:txBody>
      </p:sp>
      <p:sp>
        <p:nvSpPr>
          <p:cNvPr id="20485" name="Freeform 5"/>
          <p:cNvSpPr>
            <a:spLocks/>
          </p:cNvSpPr>
          <p:nvPr/>
        </p:nvSpPr>
        <p:spPr bwMode="auto">
          <a:xfrm>
            <a:off x="2119313" y="4867275"/>
            <a:ext cx="6210300" cy="104775"/>
          </a:xfrm>
          <a:custGeom>
            <a:avLst/>
            <a:gdLst>
              <a:gd name="T0" fmla="*/ 0 w 3912"/>
              <a:gd name="T1" fmla="*/ 2147483647 h 66"/>
              <a:gd name="T2" fmla="*/ 2147483647 w 3912"/>
              <a:gd name="T3" fmla="*/ 2147483647 h 66"/>
              <a:gd name="T4" fmla="*/ 2147483647 w 3912"/>
              <a:gd name="T5" fmla="*/ 0 h 66"/>
              <a:gd name="T6" fmla="*/ 2147483647 w 3912"/>
              <a:gd name="T7" fmla="*/ 0 h 66"/>
              <a:gd name="T8" fmla="*/ 0 w 3912"/>
              <a:gd name="T9" fmla="*/ 2147483647 h 66"/>
              <a:gd name="T10" fmla="*/ 0 60000 65536"/>
              <a:gd name="T11" fmla="*/ 0 60000 65536"/>
              <a:gd name="T12" fmla="*/ 0 60000 65536"/>
              <a:gd name="T13" fmla="*/ 0 60000 65536"/>
              <a:gd name="T14" fmla="*/ 0 60000 65536"/>
              <a:gd name="T15" fmla="*/ 0 w 3912"/>
              <a:gd name="T16" fmla="*/ 0 h 66"/>
              <a:gd name="T17" fmla="*/ 3912 w 3912"/>
              <a:gd name="T18" fmla="*/ 66 h 66"/>
            </a:gdLst>
            <a:ahLst/>
            <a:cxnLst>
              <a:cxn ang="T10">
                <a:pos x="T0" y="T1"/>
              </a:cxn>
              <a:cxn ang="T11">
                <a:pos x="T2" y="T3"/>
              </a:cxn>
              <a:cxn ang="T12">
                <a:pos x="T4" y="T5"/>
              </a:cxn>
              <a:cxn ang="T13">
                <a:pos x="T6" y="T7"/>
              </a:cxn>
              <a:cxn ang="T14">
                <a:pos x="T8" y="T9"/>
              </a:cxn>
            </a:cxnLst>
            <a:rect l="T15" t="T16" r="T17" b="T18"/>
            <a:pathLst>
              <a:path w="3912" h="66">
                <a:moveTo>
                  <a:pt x="0" y="66"/>
                </a:moveTo>
                <a:lnTo>
                  <a:pt x="3828" y="66"/>
                </a:lnTo>
                <a:lnTo>
                  <a:pt x="3912" y="0"/>
                </a:lnTo>
                <a:lnTo>
                  <a:pt x="84" y="0"/>
                </a:lnTo>
                <a:lnTo>
                  <a:pt x="0" y="66"/>
                </a:lnTo>
                <a:close/>
              </a:path>
            </a:pathLst>
          </a:custGeom>
          <a:solidFill>
            <a:srgbClr val="CCECFF"/>
          </a:solidFill>
          <a:ln w="9525">
            <a:noFill/>
            <a:round/>
            <a:headEnd/>
            <a:tailEnd/>
          </a:ln>
        </p:spPr>
        <p:txBody>
          <a:bodyPr/>
          <a:lstStyle/>
          <a:p>
            <a:endParaRPr lang="en-US"/>
          </a:p>
        </p:txBody>
      </p:sp>
      <p:sp>
        <p:nvSpPr>
          <p:cNvPr id="20486" name="Rectangle 6"/>
          <p:cNvSpPr>
            <a:spLocks noChangeArrowheads="1"/>
          </p:cNvSpPr>
          <p:nvPr/>
        </p:nvSpPr>
        <p:spPr bwMode="auto">
          <a:xfrm>
            <a:off x="2252663" y="1676400"/>
            <a:ext cx="6076950" cy="3190875"/>
          </a:xfrm>
          <a:prstGeom prst="rect">
            <a:avLst/>
          </a:prstGeom>
          <a:solidFill>
            <a:srgbClr val="CCECFF"/>
          </a:solidFill>
          <a:ln w="9525">
            <a:noFill/>
            <a:miter lim="800000"/>
            <a:headEnd/>
            <a:tailEnd/>
          </a:ln>
        </p:spPr>
        <p:txBody>
          <a:bodyPr/>
          <a:lstStyle/>
          <a:p>
            <a:endParaRPr lang="en-US"/>
          </a:p>
        </p:txBody>
      </p:sp>
      <p:sp>
        <p:nvSpPr>
          <p:cNvPr id="20487" name="Freeform 7"/>
          <p:cNvSpPr>
            <a:spLocks/>
          </p:cNvSpPr>
          <p:nvPr/>
        </p:nvSpPr>
        <p:spPr bwMode="auto">
          <a:xfrm>
            <a:off x="2119313"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000000"/>
            </a:solidFill>
            <a:round/>
            <a:headEnd/>
            <a:tailEnd/>
          </a:ln>
        </p:spPr>
        <p:txBody>
          <a:bodyPr/>
          <a:lstStyle/>
          <a:p>
            <a:endParaRPr lang="en-US"/>
          </a:p>
        </p:txBody>
      </p:sp>
      <p:sp>
        <p:nvSpPr>
          <p:cNvPr id="20488" name="Freeform 8"/>
          <p:cNvSpPr>
            <a:spLocks/>
          </p:cNvSpPr>
          <p:nvPr/>
        </p:nvSpPr>
        <p:spPr bwMode="auto">
          <a:xfrm>
            <a:off x="2881313"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89" name="Freeform 9"/>
          <p:cNvSpPr>
            <a:spLocks/>
          </p:cNvSpPr>
          <p:nvPr/>
        </p:nvSpPr>
        <p:spPr bwMode="auto">
          <a:xfrm>
            <a:off x="3633788" y="1676400"/>
            <a:ext cx="142875" cy="3295650"/>
          </a:xfrm>
          <a:custGeom>
            <a:avLst/>
            <a:gdLst>
              <a:gd name="T0" fmla="*/ 0 w 15"/>
              <a:gd name="T1" fmla="*/ 2147483647 h 346"/>
              <a:gd name="T2" fmla="*/ 2147483647 w 15"/>
              <a:gd name="T3" fmla="*/ 2147483647 h 346"/>
              <a:gd name="T4" fmla="*/ 2147483647 w 15"/>
              <a:gd name="T5" fmla="*/ 0 h 346"/>
              <a:gd name="T6" fmla="*/ 0 60000 65536"/>
              <a:gd name="T7" fmla="*/ 0 60000 65536"/>
              <a:gd name="T8" fmla="*/ 0 60000 65536"/>
              <a:gd name="T9" fmla="*/ 0 w 15"/>
              <a:gd name="T10" fmla="*/ 0 h 346"/>
              <a:gd name="T11" fmla="*/ 15 w 15"/>
              <a:gd name="T12" fmla="*/ 346 h 346"/>
            </a:gdLst>
            <a:ahLst/>
            <a:cxnLst>
              <a:cxn ang="T6">
                <a:pos x="T0" y="T1"/>
              </a:cxn>
              <a:cxn ang="T7">
                <a:pos x="T2" y="T3"/>
              </a:cxn>
              <a:cxn ang="T8">
                <a:pos x="T4" y="T5"/>
              </a:cxn>
            </a:cxnLst>
            <a:rect l="T9" t="T10" r="T11" b="T12"/>
            <a:pathLst>
              <a:path w="15" h="346">
                <a:moveTo>
                  <a:pt x="0" y="346"/>
                </a:moveTo>
                <a:lnTo>
                  <a:pt x="15" y="335"/>
                </a:lnTo>
                <a:lnTo>
                  <a:pt x="15" y="0"/>
                </a:lnTo>
              </a:path>
            </a:pathLst>
          </a:custGeom>
          <a:noFill/>
          <a:ln w="0">
            <a:solidFill>
              <a:srgbClr val="808080"/>
            </a:solidFill>
            <a:prstDash val="dash"/>
            <a:round/>
            <a:headEnd/>
            <a:tailEnd/>
          </a:ln>
        </p:spPr>
        <p:txBody>
          <a:bodyPr/>
          <a:lstStyle/>
          <a:p>
            <a:endParaRPr lang="en-US"/>
          </a:p>
        </p:txBody>
      </p:sp>
      <p:sp>
        <p:nvSpPr>
          <p:cNvPr id="20490" name="Freeform 10"/>
          <p:cNvSpPr>
            <a:spLocks/>
          </p:cNvSpPr>
          <p:nvPr/>
        </p:nvSpPr>
        <p:spPr bwMode="auto">
          <a:xfrm>
            <a:off x="4395788"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91" name="Freeform 11"/>
          <p:cNvSpPr>
            <a:spLocks/>
          </p:cNvSpPr>
          <p:nvPr/>
        </p:nvSpPr>
        <p:spPr bwMode="auto">
          <a:xfrm>
            <a:off x="5157788"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92" name="Freeform 12"/>
          <p:cNvSpPr>
            <a:spLocks/>
          </p:cNvSpPr>
          <p:nvPr/>
        </p:nvSpPr>
        <p:spPr bwMode="auto">
          <a:xfrm>
            <a:off x="5919788"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808080"/>
            </a:solidFill>
            <a:prstDash val="dash"/>
            <a:round/>
            <a:headEnd/>
            <a:tailEnd/>
          </a:ln>
        </p:spPr>
        <p:txBody>
          <a:bodyPr/>
          <a:lstStyle/>
          <a:p>
            <a:endParaRPr lang="en-US"/>
          </a:p>
        </p:txBody>
      </p:sp>
      <p:sp>
        <p:nvSpPr>
          <p:cNvPr id="20493" name="Freeform 13"/>
          <p:cNvSpPr>
            <a:spLocks/>
          </p:cNvSpPr>
          <p:nvPr/>
        </p:nvSpPr>
        <p:spPr bwMode="auto">
          <a:xfrm>
            <a:off x="6672263" y="1676400"/>
            <a:ext cx="142875" cy="3295650"/>
          </a:xfrm>
          <a:custGeom>
            <a:avLst/>
            <a:gdLst>
              <a:gd name="T0" fmla="*/ 0 w 15"/>
              <a:gd name="T1" fmla="*/ 2147483647 h 346"/>
              <a:gd name="T2" fmla="*/ 2147483647 w 15"/>
              <a:gd name="T3" fmla="*/ 2147483647 h 346"/>
              <a:gd name="T4" fmla="*/ 2147483647 w 15"/>
              <a:gd name="T5" fmla="*/ 0 h 346"/>
              <a:gd name="T6" fmla="*/ 0 60000 65536"/>
              <a:gd name="T7" fmla="*/ 0 60000 65536"/>
              <a:gd name="T8" fmla="*/ 0 60000 65536"/>
              <a:gd name="T9" fmla="*/ 0 w 15"/>
              <a:gd name="T10" fmla="*/ 0 h 346"/>
              <a:gd name="T11" fmla="*/ 15 w 15"/>
              <a:gd name="T12" fmla="*/ 346 h 346"/>
            </a:gdLst>
            <a:ahLst/>
            <a:cxnLst>
              <a:cxn ang="T6">
                <a:pos x="T0" y="T1"/>
              </a:cxn>
              <a:cxn ang="T7">
                <a:pos x="T2" y="T3"/>
              </a:cxn>
              <a:cxn ang="T8">
                <a:pos x="T4" y="T5"/>
              </a:cxn>
            </a:cxnLst>
            <a:rect l="T9" t="T10" r="T11" b="T12"/>
            <a:pathLst>
              <a:path w="15" h="346">
                <a:moveTo>
                  <a:pt x="0" y="346"/>
                </a:moveTo>
                <a:lnTo>
                  <a:pt x="15" y="335"/>
                </a:lnTo>
                <a:lnTo>
                  <a:pt x="15" y="0"/>
                </a:lnTo>
              </a:path>
            </a:pathLst>
          </a:custGeom>
          <a:noFill/>
          <a:ln w="0">
            <a:solidFill>
              <a:srgbClr val="808080"/>
            </a:solidFill>
            <a:prstDash val="dash"/>
            <a:round/>
            <a:headEnd/>
            <a:tailEnd/>
          </a:ln>
        </p:spPr>
        <p:txBody>
          <a:bodyPr/>
          <a:lstStyle/>
          <a:p>
            <a:endParaRPr lang="en-US"/>
          </a:p>
        </p:txBody>
      </p:sp>
      <p:sp>
        <p:nvSpPr>
          <p:cNvPr id="20494" name="Freeform 14"/>
          <p:cNvSpPr>
            <a:spLocks/>
          </p:cNvSpPr>
          <p:nvPr/>
        </p:nvSpPr>
        <p:spPr bwMode="auto">
          <a:xfrm>
            <a:off x="7434263"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9525">
            <a:solidFill>
              <a:srgbClr val="808080"/>
            </a:solidFill>
            <a:prstDash val="dash"/>
            <a:round/>
            <a:headEnd/>
            <a:tailEnd/>
          </a:ln>
        </p:spPr>
        <p:txBody>
          <a:bodyPr/>
          <a:lstStyle/>
          <a:p>
            <a:endParaRPr lang="en-US"/>
          </a:p>
        </p:txBody>
      </p:sp>
      <p:sp>
        <p:nvSpPr>
          <p:cNvPr id="20495" name="Freeform 15"/>
          <p:cNvSpPr>
            <a:spLocks/>
          </p:cNvSpPr>
          <p:nvPr/>
        </p:nvSpPr>
        <p:spPr bwMode="auto">
          <a:xfrm>
            <a:off x="8196263" y="1676400"/>
            <a:ext cx="133350" cy="3295650"/>
          </a:xfrm>
          <a:custGeom>
            <a:avLst/>
            <a:gdLst>
              <a:gd name="T0" fmla="*/ 0 w 14"/>
              <a:gd name="T1" fmla="*/ 2147483647 h 346"/>
              <a:gd name="T2" fmla="*/ 2147483647 w 14"/>
              <a:gd name="T3" fmla="*/ 2147483647 h 346"/>
              <a:gd name="T4" fmla="*/ 2147483647 w 14"/>
              <a:gd name="T5" fmla="*/ 0 h 346"/>
              <a:gd name="T6" fmla="*/ 0 60000 65536"/>
              <a:gd name="T7" fmla="*/ 0 60000 65536"/>
              <a:gd name="T8" fmla="*/ 0 60000 65536"/>
              <a:gd name="T9" fmla="*/ 0 w 14"/>
              <a:gd name="T10" fmla="*/ 0 h 346"/>
              <a:gd name="T11" fmla="*/ 14 w 14"/>
              <a:gd name="T12" fmla="*/ 346 h 346"/>
            </a:gdLst>
            <a:ahLst/>
            <a:cxnLst>
              <a:cxn ang="T6">
                <a:pos x="T0" y="T1"/>
              </a:cxn>
              <a:cxn ang="T7">
                <a:pos x="T2" y="T3"/>
              </a:cxn>
              <a:cxn ang="T8">
                <a:pos x="T4" y="T5"/>
              </a:cxn>
            </a:cxnLst>
            <a:rect l="T9" t="T10" r="T11" b="T12"/>
            <a:pathLst>
              <a:path w="14" h="346">
                <a:moveTo>
                  <a:pt x="0" y="346"/>
                </a:moveTo>
                <a:lnTo>
                  <a:pt x="14" y="335"/>
                </a:lnTo>
                <a:lnTo>
                  <a:pt x="14" y="0"/>
                </a:lnTo>
              </a:path>
            </a:pathLst>
          </a:custGeom>
          <a:noFill/>
          <a:ln w="0">
            <a:solidFill>
              <a:srgbClr val="000000"/>
            </a:solidFill>
            <a:round/>
            <a:headEnd/>
            <a:tailEnd/>
          </a:ln>
        </p:spPr>
        <p:txBody>
          <a:bodyPr/>
          <a:lstStyle/>
          <a:p>
            <a:endParaRPr lang="en-US"/>
          </a:p>
        </p:txBody>
      </p:sp>
      <p:sp>
        <p:nvSpPr>
          <p:cNvPr id="20496" name="Freeform 16"/>
          <p:cNvSpPr>
            <a:spLocks/>
          </p:cNvSpPr>
          <p:nvPr/>
        </p:nvSpPr>
        <p:spPr bwMode="auto">
          <a:xfrm>
            <a:off x="2119313" y="1676400"/>
            <a:ext cx="133350" cy="3295650"/>
          </a:xfrm>
          <a:custGeom>
            <a:avLst/>
            <a:gdLst>
              <a:gd name="T0" fmla="*/ 2147483647 w 84"/>
              <a:gd name="T1" fmla="*/ 0 h 2076"/>
              <a:gd name="T2" fmla="*/ 0 w 84"/>
              <a:gd name="T3" fmla="*/ 2147483647 h 2076"/>
              <a:gd name="T4" fmla="*/ 0 w 84"/>
              <a:gd name="T5" fmla="*/ 2147483647 h 2076"/>
              <a:gd name="T6" fmla="*/ 2147483647 w 84"/>
              <a:gd name="T7" fmla="*/ 2147483647 h 2076"/>
              <a:gd name="T8" fmla="*/ 2147483647 w 84"/>
              <a:gd name="T9" fmla="*/ 0 h 2076"/>
              <a:gd name="T10" fmla="*/ 0 60000 65536"/>
              <a:gd name="T11" fmla="*/ 0 60000 65536"/>
              <a:gd name="T12" fmla="*/ 0 60000 65536"/>
              <a:gd name="T13" fmla="*/ 0 60000 65536"/>
              <a:gd name="T14" fmla="*/ 0 60000 65536"/>
              <a:gd name="T15" fmla="*/ 0 w 84"/>
              <a:gd name="T16" fmla="*/ 0 h 2076"/>
              <a:gd name="T17" fmla="*/ 84 w 84"/>
              <a:gd name="T18" fmla="*/ 2076 h 2076"/>
            </a:gdLst>
            <a:ahLst/>
            <a:cxnLst>
              <a:cxn ang="T10">
                <a:pos x="T0" y="T1"/>
              </a:cxn>
              <a:cxn ang="T11">
                <a:pos x="T2" y="T3"/>
              </a:cxn>
              <a:cxn ang="T12">
                <a:pos x="T4" y="T5"/>
              </a:cxn>
              <a:cxn ang="T13">
                <a:pos x="T6" y="T7"/>
              </a:cxn>
              <a:cxn ang="T14">
                <a:pos x="T8" y="T9"/>
              </a:cxn>
            </a:cxnLst>
            <a:rect l="T15" t="T16" r="T17" b="T18"/>
            <a:pathLst>
              <a:path w="84" h="2076">
                <a:moveTo>
                  <a:pt x="84" y="0"/>
                </a:moveTo>
                <a:lnTo>
                  <a:pt x="0" y="66"/>
                </a:lnTo>
                <a:lnTo>
                  <a:pt x="0" y="2076"/>
                </a:lnTo>
                <a:lnTo>
                  <a:pt x="84" y="2010"/>
                </a:lnTo>
                <a:lnTo>
                  <a:pt x="84" y="0"/>
                </a:lnTo>
                <a:close/>
              </a:path>
            </a:pathLst>
          </a:custGeom>
          <a:noFill/>
          <a:ln w="0">
            <a:solidFill>
              <a:srgbClr val="000000"/>
            </a:solidFill>
            <a:round/>
            <a:headEnd/>
            <a:tailEnd/>
          </a:ln>
        </p:spPr>
        <p:txBody>
          <a:bodyPr/>
          <a:lstStyle/>
          <a:p>
            <a:endParaRPr lang="en-US"/>
          </a:p>
        </p:txBody>
      </p:sp>
      <p:sp>
        <p:nvSpPr>
          <p:cNvPr id="20497" name="Freeform 17"/>
          <p:cNvSpPr>
            <a:spLocks/>
          </p:cNvSpPr>
          <p:nvPr/>
        </p:nvSpPr>
        <p:spPr bwMode="auto">
          <a:xfrm>
            <a:off x="2119313" y="4867275"/>
            <a:ext cx="6210300" cy="104775"/>
          </a:xfrm>
          <a:custGeom>
            <a:avLst/>
            <a:gdLst>
              <a:gd name="T0" fmla="*/ 0 w 3912"/>
              <a:gd name="T1" fmla="*/ 2147483647 h 66"/>
              <a:gd name="T2" fmla="*/ 2147483647 w 3912"/>
              <a:gd name="T3" fmla="*/ 2147483647 h 66"/>
              <a:gd name="T4" fmla="*/ 2147483647 w 3912"/>
              <a:gd name="T5" fmla="*/ 0 h 66"/>
              <a:gd name="T6" fmla="*/ 2147483647 w 3912"/>
              <a:gd name="T7" fmla="*/ 0 h 66"/>
              <a:gd name="T8" fmla="*/ 0 w 3912"/>
              <a:gd name="T9" fmla="*/ 2147483647 h 66"/>
              <a:gd name="T10" fmla="*/ 0 60000 65536"/>
              <a:gd name="T11" fmla="*/ 0 60000 65536"/>
              <a:gd name="T12" fmla="*/ 0 60000 65536"/>
              <a:gd name="T13" fmla="*/ 0 60000 65536"/>
              <a:gd name="T14" fmla="*/ 0 60000 65536"/>
              <a:gd name="T15" fmla="*/ 0 w 3912"/>
              <a:gd name="T16" fmla="*/ 0 h 66"/>
              <a:gd name="T17" fmla="*/ 3912 w 3912"/>
              <a:gd name="T18" fmla="*/ 66 h 66"/>
            </a:gdLst>
            <a:ahLst/>
            <a:cxnLst>
              <a:cxn ang="T10">
                <a:pos x="T0" y="T1"/>
              </a:cxn>
              <a:cxn ang="T11">
                <a:pos x="T2" y="T3"/>
              </a:cxn>
              <a:cxn ang="T12">
                <a:pos x="T4" y="T5"/>
              </a:cxn>
              <a:cxn ang="T13">
                <a:pos x="T6" y="T7"/>
              </a:cxn>
              <a:cxn ang="T14">
                <a:pos x="T8" y="T9"/>
              </a:cxn>
            </a:cxnLst>
            <a:rect l="T15" t="T16" r="T17" b="T18"/>
            <a:pathLst>
              <a:path w="3912" h="66">
                <a:moveTo>
                  <a:pt x="0" y="66"/>
                </a:moveTo>
                <a:lnTo>
                  <a:pt x="3828" y="66"/>
                </a:lnTo>
                <a:lnTo>
                  <a:pt x="3912" y="0"/>
                </a:lnTo>
                <a:lnTo>
                  <a:pt x="84" y="0"/>
                </a:lnTo>
                <a:lnTo>
                  <a:pt x="0" y="66"/>
                </a:lnTo>
                <a:close/>
              </a:path>
            </a:pathLst>
          </a:custGeom>
          <a:noFill/>
          <a:ln w="9525">
            <a:solidFill>
              <a:srgbClr val="808080"/>
            </a:solidFill>
            <a:round/>
            <a:headEnd/>
            <a:tailEnd/>
          </a:ln>
        </p:spPr>
        <p:txBody>
          <a:bodyPr/>
          <a:lstStyle/>
          <a:p>
            <a:endParaRPr lang="en-US"/>
          </a:p>
        </p:txBody>
      </p:sp>
      <p:sp>
        <p:nvSpPr>
          <p:cNvPr id="20498" name="Rectangle 18"/>
          <p:cNvSpPr>
            <a:spLocks noChangeArrowheads="1"/>
          </p:cNvSpPr>
          <p:nvPr/>
        </p:nvSpPr>
        <p:spPr bwMode="auto">
          <a:xfrm>
            <a:off x="2252663" y="1676400"/>
            <a:ext cx="6076950" cy="3190875"/>
          </a:xfrm>
          <a:prstGeom prst="rect">
            <a:avLst/>
          </a:prstGeom>
          <a:noFill/>
          <a:ln w="9525">
            <a:solidFill>
              <a:srgbClr val="808080"/>
            </a:solidFill>
            <a:miter lim="800000"/>
            <a:headEnd/>
            <a:tailEnd/>
          </a:ln>
        </p:spPr>
        <p:txBody>
          <a:bodyPr/>
          <a:lstStyle/>
          <a:p>
            <a:endParaRPr lang="en-US"/>
          </a:p>
        </p:txBody>
      </p:sp>
      <p:sp>
        <p:nvSpPr>
          <p:cNvPr id="20499" name="Freeform 19"/>
          <p:cNvSpPr>
            <a:spLocks/>
          </p:cNvSpPr>
          <p:nvPr/>
        </p:nvSpPr>
        <p:spPr bwMode="auto">
          <a:xfrm>
            <a:off x="2157413" y="4619625"/>
            <a:ext cx="4686300" cy="47625"/>
          </a:xfrm>
          <a:custGeom>
            <a:avLst/>
            <a:gdLst>
              <a:gd name="T0" fmla="*/ 0 w 2952"/>
              <a:gd name="T1" fmla="*/ 2147483647 h 30"/>
              <a:gd name="T2" fmla="*/ 2147483647 w 2952"/>
              <a:gd name="T3" fmla="*/ 2147483647 h 30"/>
              <a:gd name="T4" fmla="*/ 2147483647 w 2952"/>
              <a:gd name="T5" fmla="*/ 0 h 30"/>
              <a:gd name="T6" fmla="*/ 2147483647 w 2952"/>
              <a:gd name="T7" fmla="*/ 0 h 30"/>
              <a:gd name="T8" fmla="*/ 0 w 2952"/>
              <a:gd name="T9" fmla="*/ 2147483647 h 30"/>
              <a:gd name="T10" fmla="*/ 0 60000 65536"/>
              <a:gd name="T11" fmla="*/ 0 60000 65536"/>
              <a:gd name="T12" fmla="*/ 0 60000 65536"/>
              <a:gd name="T13" fmla="*/ 0 60000 65536"/>
              <a:gd name="T14" fmla="*/ 0 60000 65536"/>
              <a:gd name="T15" fmla="*/ 0 w 2952"/>
              <a:gd name="T16" fmla="*/ 0 h 30"/>
              <a:gd name="T17" fmla="*/ 2952 w 2952"/>
              <a:gd name="T18" fmla="*/ 30 h 30"/>
            </a:gdLst>
            <a:ahLst/>
            <a:cxnLst>
              <a:cxn ang="T10">
                <a:pos x="T0" y="T1"/>
              </a:cxn>
              <a:cxn ang="T11">
                <a:pos x="T2" y="T3"/>
              </a:cxn>
              <a:cxn ang="T12">
                <a:pos x="T4" y="T5"/>
              </a:cxn>
              <a:cxn ang="T13">
                <a:pos x="T6" y="T7"/>
              </a:cxn>
              <a:cxn ang="T14">
                <a:pos x="T8" y="T9"/>
              </a:cxn>
            </a:cxnLst>
            <a:rect l="T15" t="T16" r="T17" b="T18"/>
            <a:pathLst>
              <a:path w="2952" h="30">
                <a:moveTo>
                  <a:pt x="0" y="30"/>
                </a:moveTo>
                <a:lnTo>
                  <a:pt x="2922" y="30"/>
                </a:lnTo>
                <a:lnTo>
                  <a:pt x="2952"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00" name="Rectangle 20"/>
          <p:cNvSpPr>
            <a:spLocks noChangeArrowheads="1"/>
          </p:cNvSpPr>
          <p:nvPr/>
        </p:nvSpPr>
        <p:spPr bwMode="auto">
          <a:xfrm>
            <a:off x="2157413" y="4667250"/>
            <a:ext cx="4638675" cy="152400"/>
          </a:xfrm>
          <a:prstGeom prst="rect">
            <a:avLst/>
          </a:prstGeom>
          <a:solidFill>
            <a:srgbClr val="0000FF"/>
          </a:solidFill>
          <a:ln w="9525">
            <a:solidFill>
              <a:srgbClr val="000000"/>
            </a:solidFill>
            <a:miter lim="800000"/>
            <a:headEnd/>
            <a:tailEnd/>
          </a:ln>
        </p:spPr>
        <p:txBody>
          <a:bodyPr/>
          <a:lstStyle/>
          <a:p>
            <a:endParaRPr lang="en-US"/>
          </a:p>
        </p:txBody>
      </p:sp>
      <p:sp>
        <p:nvSpPr>
          <p:cNvPr id="20501" name="Freeform 21"/>
          <p:cNvSpPr>
            <a:spLocks/>
          </p:cNvSpPr>
          <p:nvPr/>
        </p:nvSpPr>
        <p:spPr bwMode="auto">
          <a:xfrm>
            <a:off x="6796088" y="4619625"/>
            <a:ext cx="47625" cy="200025"/>
          </a:xfrm>
          <a:custGeom>
            <a:avLst/>
            <a:gdLst>
              <a:gd name="T0" fmla="*/ 2147483647 w 30"/>
              <a:gd name="T1" fmla="*/ 2147483647 h 126"/>
              <a:gd name="T2" fmla="*/ 0 w 30"/>
              <a:gd name="T3" fmla="*/ 2147483647 h 126"/>
              <a:gd name="T4" fmla="*/ 0 w 30"/>
              <a:gd name="T5" fmla="*/ 2147483647 h 126"/>
              <a:gd name="T6" fmla="*/ 2147483647 w 30"/>
              <a:gd name="T7" fmla="*/ 0 h 126"/>
              <a:gd name="T8" fmla="*/ 2147483647 w 30"/>
              <a:gd name="T9" fmla="*/ 2147483647 h 126"/>
              <a:gd name="T10" fmla="*/ 0 60000 65536"/>
              <a:gd name="T11" fmla="*/ 0 60000 65536"/>
              <a:gd name="T12" fmla="*/ 0 60000 65536"/>
              <a:gd name="T13" fmla="*/ 0 60000 65536"/>
              <a:gd name="T14" fmla="*/ 0 60000 65536"/>
              <a:gd name="T15" fmla="*/ 0 w 30"/>
              <a:gd name="T16" fmla="*/ 0 h 126"/>
              <a:gd name="T17" fmla="*/ 30 w 30"/>
              <a:gd name="T18" fmla="*/ 126 h 126"/>
            </a:gdLst>
            <a:ahLst/>
            <a:cxnLst>
              <a:cxn ang="T10">
                <a:pos x="T0" y="T1"/>
              </a:cxn>
              <a:cxn ang="T11">
                <a:pos x="T2" y="T3"/>
              </a:cxn>
              <a:cxn ang="T12">
                <a:pos x="T4" y="T5"/>
              </a:cxn>
              <a:cxn ang="T13">
                <a:pos x="T6" y="T7"/>
              </a:cxn>
              <a:cxn ang="T14">
                <a:pos x="T8" y="T9"/>
              </a:cxn>
            </a:cxnLst>
            <a:rect l="T15" t="T16" r="T17" b="T18"/>
            <a:pathLst>
              <a:path w="30" h="126">
                <a:moveTo>
                  <a:pt x="30" y="102"/>
                </a:moveTo>
                <a:lnTo>
                  <a:pt x="0" y="126"/>
                </a:lnTo>
                <a:lnTo>
                  <a:pt x="0" y="30"/>
                </a:lnTo>
                <a:lnTo>
                  <a:pt x="30" y="0"/>
                </a:lnTo>
                <a:lnTo>
                  <a:pt x="30" y="102"/>
                </a:lnTo>
                <a:close/>
              </a:path>
            </a:pathLst>
          </a:custGeom>
          <a:solidFill>
            <a:srgbClr val="000080"/>
          </a:solidFill>
          <a:ln w="9525">
            <a:solidFill>
              <a:srgbClr val="000000"/>
            </a:solidFill>
            <a:round/>
            <a:headEnd/>
            <a:tailEnd/>
          </a:ln>
        </p:spPr>
        <p:txBody>
          <a:bodyPr/>
          <a:lstStyle/>
          <a:p>
            <a:endParaRPr lang="en-US"/>
          </a:p>
        </p:txBody>
      </p:sp>
      <p:sp>
        <p:nvSpPr>
          <p:cNvPr id="20502" name="Rectangle 22"/>
          <p:cNvSpPr>
            <a:spLocks noChangeArrowheads="1"/>
          </p:cNvSpPr>
          <p:nvPr/>
        </p:nvSpPr>
        <p:spPr bwMode="auto">
          <a:xfrm>
            <a:off x="6854825" y="4654550"/>
            <a:ext cx="252413" cy="152400"/>
          </a:xfrm>
          <a:prstGeom prst="rect">
            <a:avLst/>
          </a:prstGeom>
          <a:noFill/>
          <a:ln w="9525">
            <a:noFill/>
            <a:miter lim="800000"/>
            <a:headEnd/>
            <a:tailEnd/>
          </a:ln>
        </p:spPr>
        <p:txBody>
          <a:bodyPr wrap="none" lIns="0" tIns="0" rIns="0" bIns="0">
            <a:spAutoFit/>
          </a:bodyPr>
          <a:lstStyle/>
          <a:p>
            <a:pPr eaLnBrk="0" hangingPunct="0"/>
            <a:r>
              <a:rPr lang="en-US" sz="1000"/>
              <a:t>61%</a:t>
            </a:r>
            <a:endParaRPr lang="en-US" sz="1200" i="1"/>
          </a:p>
        </p:txBody>
      </p:sp>
      <p:sp>
        <p:nvSpPr>
          <p:cNvPr id="20503" name="Freeform 23"/>
          <p:cNvSpPr>
            <a:spLocks/>
          </p:cNvSpPr>
          <p:nvPr/>
        </p:nvSpPr>
        <p:spPr bwMode="auto">
          <a:xfrm>
            <a:off x="2157413" y="4219575"/>
            <a:ext cx="3781425" cy="47625"/>
          </a:xfrm>
          <a:custGeom>
            <a:avLst/>
            <a:gdLst>
              <a:gd name="T0" fmla="*/ 0 w 2382"/>
              <a:gd name="T1" fmla="*/ 2147483647 h 30"/>
              <a:gd name="T2" fmla="*/ 2147483647 w 2382"/>
              <a:gd name="T3" fmla="*/ 2147483647 h 30"/>
              <a:gd name="T4" fmla="*/ 2147483647 w 2382"/>
              <a:gd name="T5" fmla="*/ 0 h 30"/>
              <a:gd name="T6" fmla="*/ 2147483647 w 2382"/>
              <a:gd name="T7" fmla="*/ 0 h 30"/>
              <a:gd name="T8" fmla="*/ 0 w 2382"/>
              <a:gd name="T9" fmla="*/ 2147483647 h 30"/>
              <a:gd name="T10" fmla="*/ 0 60000 65536"/>
              <a:gd name="T11" fmla="*/ 0 60000 65536"/>
              <a:gd name="T12" fmla="*/ 0 60000 65536"/>
              <a:gd name="T13" fmla="*/ 0 60000 65536"/>
              <a:gd name="T14" fmla="*/ 0 60000 65536"/>
              <a:gd name="T15" fmla="*/ 0 w 2382"/>
              <a:gd name="T16" fmla="*/ 0 h 30"/>
              <a:gd name="T17" fmla="*/ 2382 w 2382"/>
              <a:gd name="T18" fmla="*/ 30 h 30"/>
            </a:gdLst>
            <a:ahLst/>
            <a:cxnLst>
              <a:cxn ang="T10">
                <a:pos x="T0" y="T1"/>
              </a:cxn>
              <a:cxn ang="T11">
                <a:pos x="T2" y="T3"/>
              </a:cxn>
              <a:cxn ang="T12">
                <a:pos x="T4" y="T5"/>
              </a:cxn>
              <a:cxn ang="T13">
                <a:pos x="T6" y="T7"/>
              </a:cxn>
              <a:cxn ang="T14">
                <a:pos x="T8" y="T9"/>
              </a:cxn>
            </a:cxnLst>
            <a:rect l="T15" t="T16" r="T17" b="T18"/>
            <a:pathLst>
              <a:path w="2382" h="30">
                <a:moveTo>
                  <a:pt x="0" y="30"/>
                </a:moveTo>
                <a:lnTo>
                  <a:pt x="2346" y="30"/>
                </a:lnTo>
                <a:lnTo>
                  <a:pt x="2382"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04" name="Rectangle 24"/>
          <p:cNvSpPr>
            <a:spLocks noChangeArrowheads="1"/>
          </p:cNvSpPr>
          <p:nvPr/>
        </p:nvSpPr>
        <p:spPr bwMode="auto">
          <a:xfrm>
            <a:off x="2157413" y="4267200"/>
            <a:ext cx="3724275" cy="152400"/>
          </a:xfrm>
          <a:prstGeom prst="rect">
            <a:avLst/>
          </a:prstGeom>
          <a:solidFill>
            <a:srgbClr val="0000FF"/>
          </a:solidFill>
          <a:ln w="9525">
            <a:solidFill>
              <a:srgbClr val="000000"/>
            </a:solidFill>
            <a:miter lim="800000"/>
            <a:headEnd/>
            <a:tailEnd/>
          </a:ln>
        </p:spPr>
        <p:txBody>
          <a:bodyPr/>
          <a:lstStyle/>
          <a:p>
            <a:endParaRPr lang="en-US"/>
          </a:p>
        </p:txBody>
      </p:sp>
      <p:sp>
        <p:nvSpPr>
          <p:cNvPr id="20505" name="Freeform 25"/>
          <p:cNvSpPr>
            <a:spLocks/>
          </p:cNvSpPr>
          <p:nvPr/>
        </p:nvSpPr>
        <p:spPr bwMode="auto">
          <a:xfrm>
            <a:off x="5881688" y="4219575"/>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102"/>
                </a:moveTo>
                <a:lnTo>
                  <a:pt x="0" y="126"/>
                </a:lnTo>
                <a:lnTo>
                  <a:pt x="0" y="30"/>
                </a:lnTo>
                <a:lnTo>
                  <a:pt x="36" y="0"/>
                </a:lnTo>
                <a:lnTo>
                  <a:pt x="36" y="102"/>
                </a:lnTo>
                <a:close/>
              </a:path>
            </a:pathLst>
          </a:custGeom>
          <a:solidFill>
            <a:srgbClr val="000080"/>
          </a:solidFill>
          <a:ln w="9525">
            <a:solidFill>
              <a:srgbClr val="000000"/>
            </a:solidFill>
            <a:round/>
            <a:headEnd/>
            <a:tailEnd/>
          </a:ln>
        </p:spPr>
        <p:txBody>
          <a:bodyPr/>
          <a:lstStyle/>
          <a:p>
            <a:endParaRPr lang="en-US"/>
          </a:p>
        </p:txBody>
      </p:sp>
      <p:sp>
        <p:nvSpPr>
          <p:cNvPr id="20506" name="Rectangle 26"/>
          <p:cNvSpPr>
            <a:spLocks noChangeArrowheads="1"/>
          </p:cNvSpPr>
          <p:nvPr/>
        </p:nvSpPr>
        <p:spPr bwMode="auto">
          <a:xfrm>
            <a:off x="5989638" y="4254500"/>
            <a:ext cx="252412" cy="152400"/>
          </a:xfrm>
          <a:prstGeom prst="rect">
            <a:avLst/>
          </a:prstGeom>
          <a:noFill/>
          <a:ln w="9525">
            <a:noFill/>
            <a:miter lim="800000"/>
            <a:headEnd/>
            <a:tailEnd/>
          </a:ln>
        </p:spPr>
        <p:txBody>
          <a:bodyPr wrap="none" lIns="0" tIns="0" rIns="0" bIns="0">
            <a:spAutoFit/>
          </a:bodyPr>
          <a:lstStyle/>
          <a:p>
            <a:pPr eaLnBrk="0" hangingPunct="0"/>
            <a:r>
              <a:rPr lang="en-US" sz="1000"/>
              <a:t>49%</a:t>
            </a:r>
            <a:endParaRPr lang="en-US" sz="1200" i="1"/>
          </a:p>
        </p:txBody>
      </p:sp>
      <p:sp>
        <p:nvSpPr>
          <p:cNvPr id="20507" name="Freeform 27"/>
          <p:cNvSpPr>
            <a:spLocks/>
          </p:cNvSpPr>
          <p:nvPr/>
        </p:nvSpPr>
        <p:spPr bwMode="auto">
          <a:xfrm>
            <a:off x="2157413" y="3819525"/>
            <a:ext cx="1647825" cy="47625"/>
          </a:xfrm>
          <a:custGeom>
            <a:avLst/>
            <a:gdLst>
              <a:gd name="T0" fmla="*/ 0 w 1038"/>
              <a:gd name="T1" fmla="*/ 2147483647 h 30"/>
              <a:gd name="T2" fmla="*/ 2147483647 w 1038"/>
              <a:gd name="T3" fmla="*/ 2147483647 h 30"/>
              <a:gd name="T4" fmla="*/ 2147483647 w 1038"/>
              <a:gd name="T5" fmla="*/ 0 h 30"/>
              <a:gd name="T6" fmla="*/ 2147483647 w 1038"/>
              <a:gd name="T7" fmla="*/ 0 h 30"/>
              <a:gd name="T8" fmla="*/ 0 w 1038"/>
              <a:gd name="T9" fmla="*/ 2147483647 h 30"/>
              <a:gd name="T10" fmla="*/ 0 60000 65536"/>
              <a:gd name="T11" fmla="*/ 0 60000 65536"/>
              <a:gd name="T12" fmla="*/ 0 60000 65536"/>
              <a:gd name="T13" fmla="*/ 0 60000 65536"/>
              <a:gd name="T14" fmla="*/ 0 60000 65536"/>
              <a:gd name="T15" fmla="*/ 0 w 1038"/>
              <a:gd name="T16" fmla="*/ 0 h 30"/>
              <a:gd name="T17" fmla="*/ 1038 w 1038"/>
              <a:gd name="T18" fmla="*/ 30 h 30"/>
            </a:gdLst>
            <a:ahLst/>
            <a:cxnLst>
              <a:cxn ang="T10">
                <a:pos x="T0" y="T1"/>
              </a:cxn>
              <a:cxn ang="T11">
                <a:pos x="T2" y="T3"/>
              </a:cxn>
              <a:cxn ang="T12">
                <a:pos x="T4" y="T5"/>
              </a:cxn>
              <a:cxn ang="T13">
                <a:pos x="T6" y="T7"/>
              </a:cxn>
              <a:cxn ang="T14">
                <a:pos x="T8" y="T9"/>
              </a:cxn>
            </a:cxnLst>
            <a:rect l="T15" t="T16" r="T17" b="T18"/>
            <a:pathLst>
              <a:path w="1038" h="30">
                <a:moveTo>
                  <a:pt x="0" y="30"/>
                </a:moveTo>
                <a:lnTo>
                  <a:pt x="1008" y="30"/>
                </a:lnTo>
                <a:lnTo>
                  <a:pt x="1038"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08" name="Rectangle 28"/>
          <p:cNvSpPr>
            <a:spLocks noChangeArrowheads="1"/>
          </p:cNvSpPr>
          <p:nvPr/>
        </p:nvSpPr>
        <p:spPr bwMode="auto">
          <a:xfrm>
            <a:off x="2157413" y="3867150"/>
            <a:ext cx="1600200" cy="152400"/>
          </a:xfrm>
          <a:prstGeom prst="rect">
            <a:avLst/>
          </a:prstGeom>
          <a:solidFill>
            <a:srgbClr val="0000FF"/>
          </a:solidFill>
          <a:ln w="9525">
            <a:solidFill>
              <a:srgbClr val="000000"/>
            </a:solidFill>
            <a:miter lim="800000"/>
            <a:headEnd/>
            <a:tailEnd/>
          </a:ln>
        </p:spPr>
        <p:txBody>
          <a:bodyPr/>
          <a:lstStyle/>
          <a:p>
            <a:endParaRPr lang="en-US"/>
          </a:p>
        </p:txBody>
      </p:sp>
      <p:sp>
        <p:nvSpPr>
          <p:cNvPr id="20509" name="Freeform 29"/>
          <p:cNvSpPr>
            <a:spLocks/>
          </p:cNvSpPr>
          <p:nvPr/>
        </p:nvSpPr>
        <p:spPr bwMode="auto">
          <a:xfrm>
            <a:off x="3757613" y="3819525"/>
            <a:ext cx="47625" cy="200025"/>
          </a:xfrm>
          <a:custGeom>
            <a:avLst/>
            <a:gdLst>
              <a:gd name="T0" fmla="*/ 2147483647 w 30"/>
              <a:gd name="T1" fmla="*/ 2147483647 h 126"/>
              <a:gd name="T2" fmla="*/ 0 w 30"/>
              <a:gd name="T3" fmla="*/ 2147483647 h 126"/>
              <a:gd name="T4" fmla="*/ 0 w 30"/>
              <a:gd name="T5" fmla="*/ 2147483647 h 126"/>
              <a:gd name="T6" fmla="*/ 2147483647 w 30"/>
              <a:gd name="T7" fmla="*/ 0 h 126"/>
              <a:gd name="T8" fmla="*/ 2147483647 w 30"/>
              <a:gd name="T9" fmla="*/ 2147483647 h 126"/>
              <a:gd name="T10" fmla="*/ 0 60000 65536"/>
              <a:gd name="T11" fmla="*/ 0 60000 65536"/>
              <a:gd name="T12" fmla="*/ 0 60000 65536"/>
              <a:gd name="T13" fmla="*/ 0 60000 65536"/>
              <a:gd name="T14" fmla="*/ 0 60000 65536"/>
              <a:gd name="T15" fmla="*/ 0 w 30"/>
              <a:gd name="T16" fmla="*/ 0 h 126"/>
              <a:gd name="T17" fmla="*/ 30 w 30"/>
              <a:gd name="T18" fmla="*/ 126 h 126"/>
            </a:gdLst>
            <a:ahLst/>
            <a:cxnLst>
              <a:cxn ang="T10">
                <a:pos x="T0" y="T1"/>
              </a:cxn>
              <a:cxn ang="T11">
                <a:pos x="T2" y="T3"/>
              </a:cxn>
              <a:cxn ang="T12">
                <a:pos x="T4" y="T5"/>
              </a:cxn>
              <a:cxn ang="T13">
                <a:pos x="T6" y="T7"/>
              </a:cxn>
              <a:cxn ang="T14">
                <a:pos x="T8" y="T9"/>
              </a:cxn>
            </a:cxnLst>
            <a:rect l="T15" t="T16" r="T17" b="T18"/>
            <a:pathLst>
              <a:path w="30" h="126">
                <a:moveTo>
                  <a:pt x="30" y="102"/>
                </a:moveTo>
                <a:lnTo>
                  <a:pt x="0" y="126"/>
                </a:lnTo>
                <a:lnTo>
                  <a:pt x="0" y="30"/>
                </a:lnTo>
                <a:lnTo>
                  <a:pt x="30" y="0"/>
                </a:lnTo>
                <a:lnTo>
                  <a:pt x="30" y="102"/>
                </a:lnTo>
                <a:close/>
              </a:path>
            </a:pathLst>
          </a:custGeom>
          <a:solidFill>
            <a:srgbClr val="000080"/>
          </a:solidFill>
          <a:ln w="9525">
            <a:solidFill>
              <a:srgbClr val="000000"/>
            </a:solidFill>
            <a:round/>
            <a:headEnd/>
            <a:tailEnd/>
          </a:ln>
        </p:spPr>
        <p:txBody>
          <a:bodyPr/>
          <a:lstStyle/>
          <a:p>
            <a:endParaRPr lang="en-US"/>
          </a:p>
        </p:txBody>
      </p:sp>
      <p:sp>
        <p:nvSpPr>
          <p:cNvPr id="20510" name="Rectangle 30"/>
          <p:cNvSpPr>
            <a:spLocks noChangeArrowheads="1"/>
          </p:cNvSpPr>
          <p:nvPr/>
        </p:nvSpPr>
        <p:spPr bwMode="auto">
          <a:xfrm>
            <a:off x="3816350" y="3854450"/>
            <a:ext cx="252413" cy="152400"/>
          </a:xfrm>
          <a:prstGeom prst="rect">
            <a:avLst/>
          </a:prstGeom>
          <a:noFill/>
          <a:ln w="9525">
            <a:noFill/>
            <a:miter lim="800000"/>
            <a:headEnd/>
            <a:tailEnd/>
          </a:ln>
        </p:spPr>
        <p:txBody>
          <a:bodyPr wrap="none" lIns="0" tIns="0" rIns="0" bIns="0">
            <a:spAutoFit/>
          </a:bodyPr>
          <a:lstStyle/>
          <a:p>
            <a:pPr eaLnBrk="0" hangingPunct="0"/>
            <a:r>
              <a:rPr lang="en-US" sz="1000"/>
              <a:t>21%</a:t>
            </a:r>
            <a:endParaRPr lang="en-US" sz="1200" i="1"/>
          </a:p>
        </p:txBody>
      </p:sp>
      <p:sp>
        <p:nvSpPr>
          <p:cNvPr id="20511" name="Freeform 31"/>
          <p:cNvSpPr>
            <a:spLocks/>
          </p:cNvSpPr>
          <p:nvPr/>
        </p:nvSpPr>
        <p:spPr bwMode="auto">
          <a:xfrm>
            <a:off x="2157413" y="3419475"/>
            <a:ext cx="4457700" cy="47625"/>
          </a:xfrm>
          <a:custGeom>
            <a:avLst/>
            <a:gdLst>
              <a:gd name="T0" fmla="*/ 0 w 2808"/>
              <a:gd name="T1" fmla="*/ 2147483647 h 30"/>
              <a:gd name="T2" fmla="*/ 2147483647 w 2808"/>
              <a:gd name="T3" fmla="*/ 2147483647 h 30"/>
              <a:gd name="T4" fmla="*/ 2147483647 w 2808"/>
              <a:gd name="T5" fmla="*/ 0 h 30"/>
              <a:gd name="T6" fmla="*/ 2147483647 w 2808"/>
              <a:gd name="T7" fmla="*/ 0 h 30"/>
              <a:gd name="T8" fmla="*/ 0 w 2808"/>
              <a:gd name="T9" fmla="*/ 2147483647 h 30"/>
              <a:gd name="T10" fmla="*/ 0 60000 65536"/>
              <a:gd name="T11" fmla="*/ 0 60000 65536"/>
              <a:gd name="T12" fmla="*/ 0 60000 65536"/>
              <a:gd name="T13" fmla="*/ 0 60000 65536"/>
              <a:gd name="T14" fmla="*/ 0 60000 65536"/>
              <a:gd name="T15" fmla="*/ 0 w 2808"/>
              <a:gd name="T16" fmla="*/ 0 h 30"/>
              <a:gd name="T17" fmla="*/ 2808 w 2808"/>
              <a:gd name="T18" fmla="*/ 30 h 30"/>
            </a:gdLst>
            <a:ahLst/>
            <a:cxnLst>
              <a:cxn ang="T10">
                <a:pos x="T0" y="T1"/>
              </a:cxn>
              <a:cxn ang="T11">
                <a:pos x="T2" y="T3"/>
              </a:cxn>
              <a:cxn ang="T12">
                <a:pos x="T4" y="T5"/>
              </a:cxn>
              <a:cxn ang="T13">
                <a:pos x="T6" y="T7"/>
              </a:cxn>
              <a:cxn ang="T14">
                <a:pos x="T8" y="T9"/>
              </a:cxn>
            </a:cxnLst>
            <a:rect l="T15" t="T16" r="T17" b="T18"/>
            <a:pathLst>
              <a:path w="2808" h="30">
                <a:moveTo>
                  <a:pt x="0" y="30"/>
                </a:moveTo>
                <a:lnTo>
                  <a:pt x="2778" y="30"/>
                </a:lnTo>
                <a:lnTo>
                  <a:pt x="2808"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12" name="Rectangle 32"/>
          <p:cNvSpPr>
            <a:spLocks noChangeArrowheads="1"/>
          </p:cNvSpPr>
          <p:nvPr/>
        </p:nvSpPr>
        <p:spPr bwMode="auto">
          <a:xfrm>
            <a:off x="2157413" y="3467100"/>
            <a:ext cx="4410075" cy="161925"/>
          </a:xfrm>
          <a:prstGeom prst="rect">
            <a:avLst/>
          </a:prstGeom>
          <a:solidFill>
            <a:srgbClr val="0000FF"/>
          </a:solidFill>
          <a:ln w="9525">
            <a:solidFill>
              <a:srgbClr val="000000"/>
            </a:solidFill>
            <a:miter lim="800000"/>
            <a:headEnd/>
            <a:tailEnd/>
          </a:ln>
        </p:spPr>
        <p:txBody>
          <a:bodyPr/>
          <a:lstStyle/>
          <a:p>
            <a:endParaRPr lang="en-US"/>
          </a:p>
        </p:txBody>
      </p:sp>
      <p:sp>
        <p:nvSpPr>
          <p:cNvPr id="20513" name="Freeform 33"/>
          <p:cNvSpPr>
            <a:spLocks/>
          </p:cNvSpPr>
          <p:nvPr/>
        </p:nvSpPr>
        <p:spPr bwMode="auto">
          <a:xfrm>
            <a:off x="6567488" y="3419475"/>
            <a:ext cx="47625" cy="209550"/>
          </a:xfrm>
          <a:custGeom>
            <a:avLst/>
            <a:gdLst>
              <a:gd name="T0" fmla="*/ 2147483647 w 30"/>
              <a:gd name="T1" fmla="*/ 2147483647 h 132"/>
              <a:gd name="T2" fmla="*/ 0 w 30"/>
              <a:gd name="T3" fmla="*/ 2147483647 h 132"/>
              <a:gd name="T4" fmla="*/ 0 w 30"/>
              <a:gd name="T5" fmla="*/ 2147483647 h 132"/>
              <a:gd name="T6" fmla="*/ 2147483647 w 30"/>
              <a:gd name="T7" fmla="*/ 0 h 132"/>
              <a:gd name="T8" fmla="*/ 2147483647 w 30"/>
              <a:gd name="T9" fmla="*/ 2147483647 h 132"/>
              <a:gd name="T10" fmla="*/ 0 60000 65536"/>
              <a:gd name="T11" fmla="*/ 0 60000 65536"/>
              <a:gd name="T12" fmla="*/ 0 60000 65536"/>
              <a:gd name="T13" fmla="*/ 0 60000 65536"/>
              <a:gd name="T14" fmla="*/ 0 60000 65536"/>
              <a:gd name="T15" fmla="*/ 0 w 30"/>
              <a:gd name="T16" fmla="*/ 0 h 132"/>
              <a:gd name="T17" fmla="*/ 30 w 30"/>
              <a:gd name="T18" fmla="*/ 132 h 132"/>
            </a:gdLst>
            <a:ahLst/>
            <a:cxnLst>
              <a:cxn ang="T10">
                <a:pos x="T0" y="T1"/>
              </a:cxn>
              <a:cxn ang="T11">
                <a:pos x="T2" y="T3"/>
              </a:cxn>
              <a:cxn ang="T12">
                <a:pos x="T4" y="T5"/>
              </a:cxn>
              <a:cxn ang="T13">
                <a:pos x="T6" y="T7"/>
              </a:cxn>
              <a:cxn ang="T14">
                <a:pos x="T8" y="T9"/>
              </a:cxn>
            </a:cxnLst>
            <a:rect l="T15" t="T16" r="T17" b="T18"/>
            <a:pathLst>
              <a:path w="30" h="132">
                <a:moveTo>
                  <a:pt x="30" y="102"/>
                </a:moveTo>
                <a:lnTo>
                  <a:pt x="0" y="132"/>
                </a:lnTo>
                <a:lnTo>
                  <a:pt x="0" y="30"/>
                </a:lnTo>
                <a:lnTo>
                  <a:pt x="30" y="0"/>
                </a:lnTo>
                <a:lnTo>
                  <a:pt x="30" y="102"/>
                </a:lnTo>
                <a:close/>
              </a:path>
            </a:pathLst>
          </a:custGeom>
          <a:solidFill>
            <a:srgbClr val="000080"/>
          </a:solidFill>
          <a:ln w="9525">
            <a:solidFill>
              <a:srgbClr val="000000"/>
            </a:solidFill>
            <a:round/>
            <a:headEnd/>
            <a:tailEnd/>
          </a:ln>
        </p:spPr>
        <p:txBody>
          <a:bodyPr/>
          <a:lstStyle/>
          <a:p>
            <a:endParaRPr lang="en-US"/>
          </a:p>
        </p:txBody>
      </p:sp>
      <p:sp>
        <p:nvSpPr>
          <p:cNvPr id="20514" name="Rectangle 34"/>
          <p:cNvSpPr>
            <a:spLocks noChangeArrowheads="1"/>
          </p:cNvSpPr>
          <p:nvPr/>
        </p:nvSpPr>
        <p:spPr bwMode="auto">
          <a:xfrm>
            <a:off x="6626225" y="3454400"/>
            <a:ext cx="252413" cy="152400"/>
          </a:xfrm>
          <a:prstGeom prst="rect">
            <a:avLst/>
          </a:prstGeom>
          <a:noFill/>
          <a:ln w="9525">
            <a:noFill/>
            <a:miter lim="800000"/>
            <a:headEnd/>
            <a:tailEnd/>
          </a:ln>
        </p:spPr>
        <p:txBody>
          <a:bodyPr wrap="none" lIns="0" tIns="0" rIns="0" bIns="0">
            <a:spAutoFit/>
          </a:bodyPr>
          <a:lstStyle/>
          <a:p>
            <a:pPr eaLnBrk="0" hangingPunct="0"/>
            <a:r>
              <a:rPr lang="en-US" sz="1000"/>
              <a:t>58%</a:t>
            </a:r>
            <a:endParaRPr lang="en-US" sz="1200" i="1"/>
          </a:p>
        </p:txBody>
      </p:sp>
      <p:sp>
        <p:nvSpPr>
          <p:cNvPr id="20515" name="Freeform 35"/>
          <p:cNvSpPr>
            <a:spLocks/>
          </p:cNvSpPr>
          <p:nvPr/>
        </p:nvSpPr>
        <p:spPr bwMode="auto">
          <a:xfrm>
            <a:off x="2157413" y="3019425"/>
            <a:ext cx="5524500" cy="47625"/>
          </a:xfrm>
          <a:custGeom>
            <a:avLst/>
            <a:gdLst>
              <a:gd name="T0" fmla="*/ 0 w 3480"/>
              <a:gd name="T1" fmla="*/ 2147483647 h 30"/>
              <a:gd name="T2" fmla="*/ 2147483647 w 3480"/>
              <a:gd name="T3" fmla="*/ 2147483647 h 30"/>
              <a:gd name="T4" fmla="*/ 2147483647 w 3480"/>
              <a:gd name="T5" fmla="*/ 0 h 30"/>
              <a:gd name="T6" fmla="*/ 2147483647 w 3480"/>
              <a:gd name="T7" fmla="*/ 0 h 30"/>
              <a:gd name="T8" fmla="*/ 0 w 3480"/>
              <a:gd name="T9" fmla="*/ 2147483647 h 30"/>
              <a:gd name="T10" fmla="*/ 0 60000 65536"/>
              <a:gd name="T11" fmla="*/ 0 60000 65536"/>
              <a:gd name="T12" fmla="*/ 0 60000 65536"/>
              <a:gd name="T13" fmla="*/ 0 60000 65536"/>
              <a:gd name="T14" fmla="*/ 0 60000 65536"/>
              <a:gd name="T15" fmla="*/ 0 w 3480"/>
              <a:gd name="T16" fmla="*/ 0 h 30"/>
              <a:gd name="T17" fmla="*/ 3480 w 3480"/>
              <a:gd name="T18" fmla="*/ 30 h 30"/>
            </a:gdLst>
            <a:ahLst/>
            <a:cxnLst>
              <a:cxn ang="T10">
                <a:pos x="T0" y="T1"/>
              </a:cxn>
              <a:cxn ang="T11">
                <a:pos x="T2" y="T3"/>
              </a:cxn>
              <a:cxn ang="T12">
                <a:pos x="T4" y="T5"/>
              </a:cxn>
              <a:cxn ang="T13">
                <a:pos x="T6" y="T7"/>
              </a:cxn>
              <a:cxn ang="T14">
                <a:pos x="T8" y="T9"/>
              </a:cxn>
            </a:cxnLst>
            <a:rect l="T15" t="T16" r="T17" b="T18"/>
            <a:pathLst>
              <a:path w="3480" h="30">
                <a:moveTo>
                  <a:pt x="0" y="30"/>
                </a:moveTo>
                <a:lnTo>
                  <a:pt x="3444" y="30"/>
                </a:lnTo>
                <a:lnTo>
                  <a:pt x="3480" y="0"/>
                </a:lnTo>
                <a:lnTo>
                  <a:pt x="36" y="0"/>
                </a:lnTo>
                <a:lnTo>
                  <a:pt x="0" y="30"/>
                </a:lnTo>
                <a:close/>
              </a:path>
            </a:pathLst>
          </a:custGeom>
          <a:solidFill>
            <a:srgbClr val="0000BF"/>
          </a:solidFill>
          <a:ln w="9525">
            <a:solidFill>
              <a:srgbClr val="000000"/>
            </a:solidFill>
            <a:round/>
            <a:headEnd/>
            <a:tailEnd/>
          </a:ln>
        </p:spPr>
        <p:txBody>
          <a:bodyPr/>
          <a:lstStyle/>
          <a:p>
            <a:endParaRPr lang="en-US"/>
          </a:p>
        </p:txBody>
      </p:sp>
      <p:sp>
        <p:nvSpPr>
          <p:cNvPr id="20516" name="Rectangle 36"/>
          <p:cNvSpPr>
            <a:spLocks noChangeArrowheads="1"/>
          </p:cNvSpPr>
          <p:nvPr/>
        </p:nvSpPr>
        <p:spPr bwMode="auto">
          <a:xfrm>
            <a:off x="2157413" y="3067050"/>
            <a:ext cx="5467350" cy="161925"/>
          </a:xfrm>
          <a:prstGeom prst="rect">
            <a:avLst/>
          </a:prstGeom>
          <a:solidFill>
            <a:srgbClr val="0000FF"/>
          </a:solidFill>
          <a:ln w="9525">
            <a:solidFill>
              <a:srgbClr val="000000"/>
            </a:solidFill>
            <a:miter lim="800000"/>
            <a:headEnd/>
            <a:tailEnd/>
          </a:ln>
        </p:spPr>
        <p:txBody>
          <a:bodyPr/>
          <a:lstStyle/>
          <a:p>
            <a:endParaRPr lang="en-US"/>
          </a:p>
        </p:txBody>
      </p:sp>
      <p:sp>
        <p:nvSpPr>
          <p:cNvPr id="20517" name="Freeform 37"/>
          <p:cNvSpPr>
            <a:spLocks/>
          </p:cNvSpPr>
          <p:nvPr/>
        </p:nvSpPr>
        <p:spPr bwMode="auto">
          <a:xfrm>
            <a:off x="7624763" y="3019425"/>
            <a:ext cx="57150" cy="209550"/>
          </a:xfrm>
          <a:custGeom>
            <a:avLst/>
            <a:gdLst>
              <a:gd name="T0" fmla="*/ 2147483647 w 36"/>
              <a:gd name="T1" fmla="*/ 2147483647 h 132"/>
              <a:gd name="T2" fmla="*/ 0 w 36"/>
              <a:gd name="T3" fmla="*/ 2147483647 h 132"/>
              <a:gd name="T4" fmla="*/ 0 w 36"/>
              <a:gd name="T5" fmla="*/ 2147483647 h 132"/>
              <a:gd name="T6" fmla="*/ 2147483647 w 36"/>
              <a:gd name="T7" fmla="*/ 0 h 132"/>
              <a:gd name="T8" fmla="*/ 2147483647 w 36"/>
              <a:gd name="T9" fmla="*/ 2147483647 h 132"/>
              <a:gd name="T10" fmla="*/ 0 60000 65536"/>
              <a:gd name="T11" fmla="*/ 0 60000 65536"/>
              <a:gd name="T12" fmla="*/ 0 60000 65536"/>
              <a:gd name="T13" fmla="*/ 0 60000 65536"/>
              <a:gd name="T14" fmla="*/ 0 60000 65536"/>
              <a:gd name="T15" fmla="*/ 0 w 36"/>
              <a:gd name="T16" fmla="*/ 0 h 132"/>
              <a:gd name="T17" fmla="*/ 36 w 36"/>
              <a:gd name="T18" fmla="*/ 132 h 132"/>
            </a:gdLst>
            <a:ahLst/>
            <a:cxnLst>
              <a:cxn ang="T10">
                <a:pos x="T0" y="T1"/>
              </a:cxn>
              <a:cxn ang="T11">
                <a:pos x="T2" y="T3"/>
              </a:cxn>
              <a:cxn ang="T12">
                <a:pos x="T4" y="T5"/>
              </a:cxn>
              <a:cxn ang="T13">
                <a:pos x="T6" y="T7"/>
              </a:cxn>
              <a:cxn ang="T14">
                <a:pos x="T8" y="T9"/>
              </a:cxn>
            </a:cxnLst>
            <a:rect l="T15" t="T16" r="T17" b="T18"/>
            <a:pathLst>
              <a:path w="36" h="132">
                <a:moveTo>
                  <a:pt x="36" y="102"/>
                </a:moveTo>
                <a:lnTo>
                  <a:pt x="0" y="132"/>
                </a:lnTo>
                <a:lnTo>
                  <a:pt x="0" y="30"/>
                </a:lnTo>
                <a:lnTo>
                  <a:pt x="36" y="0"/>
                </a:lnTo>
                <a:lnTo>
                  <a:pt x="36" y="102"/>
                </a:lnTo>
                <a:close/>
              </a:path>
            </a:pathLst>
          </a:custGeom>
          <a:solidFill>
            <a:srgbClr val="000080"/>
          </a:solidFill>
          <a:ln w="9525">
            <a:solidFill>
              <a:srgbClr val="000000"/>
            </a:solidFill>
            <a:round/>
            <a:headEnd/>
            <a:tailEnd/>
          </a:ln>
        </p:spPr>
        <p:txBody>
          <a:bodyPr/>
          <a:lstStyle/>
          <a:p>
            <a:endParaRPr lang="en-US"/>
          </a:p>
        </p:txBody>
      </p:sp>
      <p:sp>
        <p:nvSpPr>
          <p:cNvPr id="20518" name="Rectangle 38"/>
          <p:cNvSpPr>
            <a:spLocks noChangeArrowheads="1"/>
          </p:cNvSpPr>
          <p:nvPr/>
        </p:nvSpPr>
        <p:spPr bwMode="auto">
          <a:xfrm>
            <a:off x="7693025" y="3054350"/>
            <a:ext cx="252413" cy="152400"/>
          </a:xfrm>
          <a:prstGeom prst="rect">
            <a:avLst/>
          </a:prstGeom>
          <a:noFill/>
          <a:ln w="9525">
            <a:noFill/>
            <a:miter lim="800000"/>
            <a:headEnd/>
            <a:tailEnd/>
          </a:ln>
        </p:spPr>
        <p:txBody>
          <a:bodyPr wrap="none" lIns="0" tIns="0" rIns="0" bIns="0">
            <a:spAutoFit/>
          </a:bodyPr>
          <a:lstStyle/>
          <a:p>
            <a:pPr eaLnBrk="0" hangingPunct="0"/>
            <a:r>
              <a:rPr lang="en-US" sz="1000"/>
              <a:t>72%</a:t>
            </a:r>
            <a:endParaRPr lang="en-US" sz="1200" i="1"/>
          </a:p>
        </p:txBody>
      </p:sp>
      <p:sp>
        <p:nvSpPr>
          <p:cNvPr id="20519" name="Freeform 39"/>
          <p:cNvSpPr>
            <a:spLocks/>
          </p:cNvSpPr>
          <p:nvPr/>
        </p:nvSpPr>
        <p:spPr bwMode="auto">
          <a:xfrm>
            <a:off x="2157413" y="2628900"/>
            <a:ext cx="5143500" cy="38100"/>
          </a:xfrm>
          <a:custGeom>
            <a:avLst/>
            <a:gdLst>
              <a:gd name="T0" fmla="*/ 0 w 3240"/>
              <a:gd name="T1" fmla="*/ 2147483647 h 24"/>
              <a:gd name="T2" fmla="*/ 2147483647 w 3240"/>
              <a:gd name="T3" fmla="*/ 2147483647 h 24"/>
              <a:gd name="T4" fmla="*/ 2147483647 w 3240"/>
              <a:gd name="T5" fmla="*/ 0 h 24"/>
              <a:gd name="T6" fmla="*/ 2147483647 w 3240"/>
              <a:gd name="T7" fmla="*/ 0 h 24"/>
              <a:gd name="T8" fmla="*/ 0 w 3240"/>
              <a:gd name="T9" fmla="*/ 2147483647 h 24"/>
              <a:gd name="T10" fmla="*/ 0 60000 65536"/>
              <a:gd name="T11" fmla="*/ 0 60000 65536"/>
              <a:gd name="T12" fmla="*/ 0 60000 65536"/>
              <a:gd name="T13" fmla="*/ 0 60000 65536"/>
              <a:gd name="T14" fmla="*/ 0 60000 65536"/>
              <a:gd name="T15" fmla="*/ 0 w 3240"/>
              <a:gd name="T16" fmla="*/ 0 h 24"/>
              <a:gd name="T17" fmla="*/ 3240 w 3240"/>
              <a:gd name="T18" fmla="*/ 24 h 24"/>
            </a:gdLst>
            <a:ahLst/>
            <a:cxnLst>
              <a:cxn ang="T10">
                <a:pos x="T0" y="T1"/>
              </a:cxn>
              <a:cxn ang="T11">
                <a:pos x="T2" y="T3"/>
              </a:cxn>
              <a:cxn ang="T12">
                <a:pos x="T4" y="T5"/>
              </a:cxn>
              <a:cxn ang="T13">
                <a:pos x="T6" y="T7"/>
              </a:cxn>
              <a:cxn ang="T14">
                <a:pos x="T8" y="T9"/>
              </a:cxn>
            </a:cxnLst>
            <a:rect l="T15" t="T16" r="T17" b="T18"/>
            <a:pathLst>
              <a:path w="3240" h="24">
                <a:moveTo>
                  <a:pt x="0" y="24"/>
                </a:moveTo>
                <a:lnTo>
                  <a:pt x="3204" y="24"/>
                </a:lnTo>
                <a:lnTo>
                  <a:pt x="3240" y="0"/>
                </a:lnTo>
                <a:lnTo>
                  <a:pt x="36" y="0"/>
                </a:lnTo>
                <a:lnTo>
                  <a:pt x="0" y="24"/>
                </a:lnTo>
                <a:close/>
              </a:path>
            </a:pathLst>
          </a:custGeom>
          <a:solidFill>
            <a:srgbClr val="0000BF"/>
          </a:solidFill>
          <a:ln w="9525">
            <a:solidFill>
              <a:srgbClr val="000000"/>
            </a:solidFill>
            <a:round/>
            <a:headEnd/>
            <a:tailEnd/>
          </a:ln>
        </p:spPr>
        <p:txBody>
          <a:bodyPr/>
          <a:lstStyle/>
          <a:p>
            <a:endParaRPr lang="en-US"/>
          </a:p>
        </p:txBody>
      </p:sp>
      <p:sp>
        <p:nvSpPr>
          <p:cNvPr id="20520" name="Rectangle 40"/>
          <p:cNvSpPr>
            <a:spLocks noChangeArrowheads="1"/>
          </p:cNvSpPr>
          <p:nvPr/>
        </p:nvSpPr>
        <p:spPr bwMode="auto">
          <a:xfrm>
            <a:off x="2157413" y="2667000"/>
            <a:ext cx="5086350" cy="161925"/>
          </a:xfrm>
          <a:prstGeom prst="rect">
            <a:avLst/>
          </a:prstGeom>
          <a:solidFill>
            <a:srgbClr val="0000FF"/>
          </a:solidFill>
          <a:ln w="9525">
            <a:solidFill>
              <a:srgbClr val="000000"/>
            </a:solidFill>
            <a:miter lim="800000"/>
            <a:headEnd/>
            <a:tailEnd/>
          </a:ln>
        </p:spPr>
        <p:txBody>
          <a:bodyPr/>
          <a:lstStyle/>
          <a:p>
            <a:endParaRPr lang="en-US"/>
          </a:p>
        </p:txBody>
      </p:sp>
      <p:sp>
        <p:nvSpPr>
          <p:cNvPr id="20521" name="Freeform 41"/>
          <p:cNvSpPr>
            <a:spLocks/>
          </p:cNvSpPr>
          <p:nvPr/>
        </p:nvSpPr>
        <p:spPr bwMode="auto">
          <a:xfrm>
            <a:off x="7243763" y="2628900"/>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96"/>
                </a:moveTo>
                <a:lnTo>
                  <a:pt x="0" y="126"/>
                </a:lnTo>
                <a:lnTo>
                  <a:pt x="0" y="24"/>
                </a:lnTo>
                <a:lnTo>
                  <a:pt x="36" y="0"/>
                </a:lnTo>
                <a:lnTo>
                  <a:pt x="36" y="96"/>
                </a:lnTo>
                <a:close/>
              </a:path>
            </a:pathLst>
          </a:custGeom>
          <a:solidFill>
            <a:srgbClr val="000080"/>
          </a:solidFill>
          <a:ln w="9525">
            <a:solidFill>
              <a:srgbClr val="000000"/>
            </a:solidFill>
            <a:round/>
            <a:headEnd/>
            <a:tailEnd/>
          </a:ln>
        </p:spPr>
        <p:txBody>
          <a:bodyPr/>
          <a:lstStyle/>
          <a:p>
            <a:endParaRPr lang="en-US"/>
          </a:p>
        </p:txBody>
      </p:sp>
      <p:sp>
        <p:nvSpPr>
          <p:cNvPr id="20522" name="Rectangle 42"/>
          <p:cNvSpPr>
            <a:spLocks noChangeArrowheads="1"/>
          </p:cNvSpPr>
          <p:nvPr/>
        </p:nvSpPr>
        <p:spPr bwMode="auto">
          <a:xfrm>
            <a:off x="7312025" y="2654300"/>
            <a:ext cx="252413" cy="152400"/>
          </a:xfrm>
          <a:prstGeom prst="rect">
            <a:avLst/>
          </a:prstGeom>
          <a:noFill/>
          <a:ln w="9525">
            <a:noFill/>
            <a:miter lim="800000"/>
            <a:headEnd/>
            <a:tailEnd/>
          </a:ln>
        </p:spPr>
        <p:txBody>
          <a:bodyPr wrap="none" lIns="0" tIns="0" rIns="0" bIns="0">
            <a:spAutoFit/>
          </a:bodyPr>
          <a:lstStyle/>
          <a:p>
            <a:pPr eaLnBrk="0" hangingPunct="0"/>
            <a:r>
              <a:rPr lang="en-US" sz="1000"/>
              <a:t>67%</a:t>
            </a:r>
            <a:endParaRPr lang="en-US" sz="1200" i="1"/>
          </a:p>
        </p:txBody>
      </p:sp>
      <p:sp>
        <p:nvSpPr>
          <p:cNvPr id="20523" name="Freeform 43"/>
          <p:cNvSpPr>
            <a:spLocks/>
          </p:cNvSpPr>
          <p:nvPr/>
        </p:nvSpPr>
        <p:spPr bwMode="auto">
          <a:xfrm>
            <a:off x="2157413" y="2228850"/>
            <a:ext cx="3629025" cy="38100"/>
          </a:xfrm>
          <a:custGeom>
            <a:avLst/>
            <a:gdLst>
              <a:gd name="T0" fmla="*/ 0 w 2286"/>
              <a:gd name="T1" fmla="*/ 2147483647 h 24"/>
              <a:gd name="T2" fmla="*/ 2147483647 w 2286"/>
              <a:gd name="T3" fmla="*/ 2147483647 h 24"/>
              <a:gd name="T4" fmla="*/ 2147483647 w 2286"/>
              <a:gd name="T5" fmla="*/ 0 h 24"/>
              <a:gd name="T6" fmla="*/ 2147483647 w 2286"/>
              <a:gd name="T7" fmla="*/ 0 h 24"/>
              <a:gd name="T8" fmla="*/ 0 w 2286"/>
              <a:gd name="T9" fmla="*/ 2147483647 h 24"/>
              <a:gd name="T10" fmla="*/ 0 60000 65536"/>
              <a:gd name="T11" fmla="*/ 0 60000 65536"/>
              <a:gd name="T12" fmla="*/ 0 60000 65536"/>
              <a:gd name="T13" fmla="*/ 0 60000 65536"/>
              <a:gd name="T14" fmla="*/ 0 60000 65536"/>
              <a:gd name="T15" fmla="*/ 0 w 2286"/>
              <a:gd name="T16" fmla="*/ 0 h 24"/>
              <a:gd name="T17" fmla="*/ 2286 w 2286"/>
              <a:gd name="T18" fmla="*/ 24 h 24"/>
            </a:gdLst>
            <a:ahLst/>
            <a:cxnLst>
              <a:cxn ang="T10">
                <a:pos x="T0" y="T1"/>
              </a:cxn>
              <a:cxn ang="T11">
                <a:pos x="T2" y="T3"/>
              </a:cxn>
              <a:cxn ang="T12">
                <a:pos x="T4" y="T5"/>
              </a:cxn>
              <a:cxn ang="T13">
                <a:pos x="T6" y="T7"/>
              </a:cxn>
              <a:cxn ang="T14">
                <a:pos x="T8" y="T9"/>
              </a:cxn>
            </a:cxnLst>
            <a:rect l="T15" t="T16" r="T17" b="T18"/>
            <a:pathLst>
              <a:path w="2286" h="24">
                <a:moveTo>
                  <a:pt x="0" y="24"/>
                </a:moveTo>
                <a:lnTo>
                  <a:pt x="2250" y="24"/>
                </a:lnTo>
                <a:lnTo>
                  <a:pt x="2286" y="0"/>
                </a:lnTo>
                <a:lnTo>
                  <a:pt x="36" y="0"/>
                </a:lnTo>
                <a:lnTo>
                  <a:pt x="0" y="24"/>
                </a:lnTo>
                <a:close/>
              </a:path>
            </a:pathLst>
          </a:custGeom>
          <a:solidFill>
            <a:srgbClr val="0000BF"/>
          </a:solidFill>
          <a:ln w="9525">
            <a:solidFill>
              <a:srgbClr val="000000"/>
            </a:solidFill>
            <a:round/>
            <a:headEnd/>
            <a:tailEnd/>
          </a:ln>
        </p:spPr>
        <p:txBody>
          <a:bodyPr/>
          <a:lstStyle/>
          <a:p>
            <a:endParaRPr lang="en-US"/>
          </a:p>
        </p:txBody>
      </p:sp>
      <p:sp>
        <p:nvSpPr>
          <p:cNvPr id="20524" name="Rectangle 44"/>
          <p:cNvSpPr>
            <a:spLocks noChangeArrowheads="1"/>
          </p:cNvSpPr>
          <p:nvPr/>
        </p:nvSpPr>
        <p:spPr bwMode="auto">
          <a:xfrm>
            <a:off x="2157413" y="2266950"/>
            <a:ext cx="3571875" cy="161925"/>
          </a:xfrm>
          <a:prstGeom prst="rect">
            <a:avLst/>
          </a:prstGeom>
          <a:solidFill>
            <a:srgbClr val="0000FF"/>
          </a:solidFill>
          <a:ln w="9525">
            <a:solidFill>
              <a:srgbClr val="000000"/>
            </a:solidFill>
            <a:miter lim="800000"/>
            <a:headEnd/>
            <a:tailEnd/>
          </a:ln>
        </p:spPr>
        <p:txBody>
          <a:bodyPr/>
          <a:lstStyle/>
          <a:p>
            <a:endParaRPr lang="en-US"/>
          </a:p>
        </p:txBody>
      </p:sp>
      <p:sp>
        <p:nvSpPr>
          <p:cNvPr id="20525" name="Freeform 45"/>
          <p:cNvSpPr>
            <a:spLocks/>
          </p:cNvSpPr>
          <p:nvPr/>
        </p:nvSpPr>
        <p:spPr bwMode="auto">
          <a:xfrm>
            <a:off x="5729288" y="2228850"/>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96"/>
                </a:moveTo>
                <a:lnTo>
                  <a:pt x="0" y="126"/>
                </a:lnTo>
                <a:lnTo>
                  <a:pt x="0" y="24"/>
                </a:lnTo>
                <a:lnTo>
                  <a:pt x="36" y="0"/>
                </a:lnTo>
                <a:lnTo>
                  <a:pt x="36" y="96"/>
                </a:lnTo>
                <a:close/>
              </a:path>
            </a:pathLst>
          </a:custGeom>
          <a:solidFill>
            <a:srgbClr val="000080"/>
          </a:solidFill>
          <a:ln w="9525">
            <a:solidFill>
              <a:srgbClr val="000000"/>
            </a:solidFill>
            <a:round/>
            <a:headEnd/>
            <a:tailEnd/>
          </a:ln>
        </p:spPr>
        <p:txBody>
          <a:bodyPr/>
          <a:lstStyle/>
          <a:p>
            <a:endParaRPr lang="en-US"/>
          </a:p>
        </p:txBody>
      </p:sp>
      <p:sp>
        <p:nvSpPr>
          <p:cNvPr id="20526" name="Rectangle 46"/>
          <p:cNvSpPr>
            <a:spLocks noChangeArrowheads="1"/>
          </p:cNvSpPr>
          <p:nvPr/>
        </p:nvSpPr>
        <p:spPr bwMode="auto">
          <a:xfrm>
            <a:off x="5797550" y="2254250"/>
            <a:ext cx="252413" cy="152400"/>
          </a:xfrm>
          <a:prstGeom prst="rect">
            <a:avLst/>
          </a:prstGeom>
          <a:noFill/>
          <a:ln w="9525">
            <a:noFill/>
            <a:miter lim="800000"/>
            <a:headEnd/>
            <a:tailEnd/>
          </a:ln>
        </p:spPr>
        <p:txBody>
          <a:bodyPr wrap="none" lIns="0" tIns="0" rIns="0" bIns="0">
            <a:spAutoFit/>
          </a:bodyPr>
          <a:lstStyle/>
          <a:p>
            <a:pPr eaLnBrk="0" hangingPunct="0"/>
            <a:r>
              <a:rPr lang="en-US" sz="1000"/>
              <a:t>47%</a:t>
            </a:r>
            <a:endParaRPr lang="en-US" sz="1200" i="1"/>
          </a:p>
        </p:txBody>
      </p:sp>
      <p:sp>
        <p:nvSpPr>
          <p:cNvPr id="20527" name="Freeform 47"/>
          <p:cNvSpPr>
            <a:spLocks/>
          </p:cNvSpPr>
          <p:nvPr/>
        </p:nvSpPr>
        <p:spPr bwMode="auto">
          <a:xfrm>
            <a:off x="2157413" y="1828800"/>
            <a:ext cx="3400425" cy="38100"/>
          </a:xfrm>
          <a:custGeom>
            <a:avLst/>
            <a:gdLst>
              <a:gd name="T0" fmla="*/ 0 w 2142"/>
              <a:gd name="T1" fmla="*/ 2147483647 h 24"/>
              <a:gd name="T2" fmla="*/ 2147483647 w 2142"/>
              <a:gd name="T3" fmla="*/ 2147483647 h 24"/>
              <a:gd name="T4" fmla="*/ 2147483647 w 2142"/>
              <a:gd name="T5" fmla="*/ 0 h 24"/>
              <a:gd name="T6" fmla="*/ 2147483647 w 2142"/>
              <a:gd name="T7" fmla="*/ 0 h 24"/>
              <a:gd name="T8" fmla="*/ 0 w 2142"/>
              <a:gd name="T9" fmla="*/ 2147483647 h 24"/>
              <a:gd name="T10" fmla="*/ 0 60000 65536"/>
              <a:gd name="T11" fmla="*/ 0 60000 65536"/>
              <a:gd name="T12" fmla="*/ 0 60000 65536"/>
              <a:gd name="T13" fmla="*/ 0 60000 65536"/>
              <a:gd name="T14" fmla="*/ 0 60000 65536"/>
              <a:gd name="T15" fmla="*/ 0 w 2142"/>
              <a:gd name="T16" fmla="*/ 0 h 24"/>
              <a:gd name="T17" fmla="*/ 2142 w 2142"/>
              <a:gd name="T18" fmla="*/ 24 h 24"/>
            </a:gdLst>
            <a:ahLst/>
            <a:cxnLst>
              <a:cxn ang="T10">
                <a:pos x="T0" y="T1"/>
              </a:cxn>
              <a:cxn ang="T11">
                <a:pos x="T2" y="T3"/>
              </a:cxn>
              <a:cxn ang="T12">
                <a:pos x="T4" y="T5"/>
              </a:cxn>
              <a:cxn ang="T13">
                <a:pos x="T6" y="T7"/>
              </a:cxn>
              <a:cxn ang="T14">
                <a:pos x="T8" y="T9"/>
              </a:cxn>
            </a:cxnLst>
            <a:rect l="T15" t="T16" r="T17" b="T18"/>
            <a:pathLst>
              <a:path w="2142" h="24">
                <a:moveTo>
                  <a:pt x="0" y="24"/>
                </a:moveTo>
                <a:lnTo>
                  <a:pt x="2106" y="24"/>
                </a:lnTo>
                <a:lnTo>
                  <a:pt x="2142" y="0"/>
                </a:lnTo>
                <a:lnTo>
                  <a:pt x="36" y="0"/>
                </a:lnTo>
                <a:lnTo>
                  <a:pt x="0" y="24"/>
                </a:lnTo>
                <a:close/>
              </a:path>
            </a:pathLst>
          </a:custGeom>
          <a:solidFill>
            <a:srgbClr val="0000BF"/>
          </a:solidFill>
          <a:ln w="9525">
            <a:solidFill>
              <a:srgbClr val="000000"/>
            </a:solidFill>
            <a:round/>
            <a:headEnd/>
            <a:tailEnd/>
          </a:ln>
        </p:spPr>
        <p:txBody>
          <a:bodyPr/>
          <a:lstStyle/>
          <a:p>
            <a:endParaRPr lang="en-US"/>
          </a:p>
        </p:txBody>
      </p:sp>
      <p:sp>
        <p:nvSpPr>
          <p:cNvPr id="20528" name="Rectangle 48"/>
          <p:cNvSpPr>
            <a:spLocks noChangeArrowheads="1"/>
          </p:cNvSpPr>
          <p:nvPr/>
        </p:nvSpPr>
        <p:spPr bwMode="auto">
          <a:xfrm>
            <a:off x="2157413" y="1866900"/>
            <a:ext cx="3343275" cy="161925"/>
          </a:xfrm>
          <a:prstGeom prst="rect">
            <a:avLst/>
          </a:prstGeom>
          <a:solidFill>
            <a:srgbClr val="0000FF"/>
          </a:solidFill>
          <a:ln w="9525">
            <a:solidFill>
              <a:srgbClr val="000000"/>
            </a:solidFill>
            <a:miter lim="800000"/>
            <a:headEnd/>
            <a:tailEnd/>
          </a:ln>
        </p:spPr>
        <p:txBody>
          <a:bodyPr/>
          <a:lstStyle/>
          <a:p>
            <a:endParaRPr lang="en-US"/>
          </a:p>
        </p:txBody>
      </p:sp>
      <p:sp>
        <p:nvSpPr>
          <p:cNvPr id="20529" name="Freeform 49"/>
          <p:cNvSpPr>
            <a:spLocks/>
          </p:cNvSpPr>
          <p:nvPr/>
        </p:nvSpPr>
        <p:spPr bwMode="auto">
          <a:xfrm>
            <a:off x="5500688" y="1828800"/>
            <a:ext cx="57150" cy="200025"/>
          </a:xfrm>
          <a:custGeom>
            <a:avLst/>
            <a:gdLst>
              <a:gd name="T0" fmla="*/ 2147483647 w 36"/>
              <a:gd name="T1" fmla="*/ 2147483647 h 126"/>
              <a:gd name="T2" fmla="*/ 0 w 36"/>
              <a:gd name="T3" fmla="*/ 2147483647 h 126"/>
              <a:gd name="T4" fmla="*/ 0 w 36"/>
              <a:gd name="T5" fmla="*/ 2147483647 h 126"/>
              <a:gd name="T6" fmla="*/ 2147483647 w 36"/>
              <a:gd name="T7" fmla="*/ 0 h 126"/>
              <a:gd name="T8" fmla="*/ 2147483647 w 36"/>
              <a:gd name="T9" fmla="*/ 2147483647 h 126"/>
              <a:gd name="T10" fmla="*/ 0 60000 65536"/>
              <a:gd name="T11" fmla="*/ 0 60000 65536"/>
              <a:gd name="T12" fmla="*/ 0 60000 65536"/>
              <a:gd name="T13" fmla="*/ 0 60000 65536"/>
              <a:gd name="T14" fmla="*/ 0 60000 65536"/>
              <a:gd name="T15" fmla="*/ 0 w 36"/>
              <a:gd name="T16" fmla="*/ 0 h 126"/>
              <a:gd name="T17" fmla="*/ 36 w 36"/>
              <a:gd name="T18" fmla="*/ 126 h 126"/>
            </a:gdLst>
            <a:ahLst/>
            <a:cxnLst>
              <a:cxn ang="T10">
                <a:pos x="T0" y="T1"/>
              </a:cxn>
              <a:cxn ang="T11">
                <a:pos x="T2" y="T3"/>
              </a:cxn>
              <a:cxn ang="T12">
                <a:pos x="T4" y="T5"/>
              </a:cxn>
              <a:cxn ang="T13">
                <a:pos x="T6" y="T7"/>
              </a:cxn>
              <a:cxn ang="T14">
                <a:pos x="T8" y="T9"/>
              </a:cxn>
            </a:cxnLst>
            <a:rect l="T15" t="T16" r="T17" b="T18"/>
            <a:pathLst>
              <a:path w="36" h="126">
                <a:moveTo>
                  <a:pt x="36" y="96"/>
                </a:moveTo>
                <a:lnTo>
                  <a:pt x="0" y="126"/>
                </a:lnTo>
                <a:lnTo>
                  <a:pt x="0" y="24"/>
                </a:lnTo>
                <a:lnTo>
                  <a:pt x="36" y="0"/>
                </a:lnTo>
                <a:lnTo>
                  <a:pt x="36" y="96"/>
                </a:lnTo>
                <a:close/>
              </a:path>
            </a:pathLst>
          </a:custGeom>
          <a:solidFill>
            <a:srgbClr val="000080"/>
          </a:solidFill>
          <a:ln w="9525">
            <a:solidFill>
              <a:srgbClr val="000000"/>
            </a:solidFill>
            <a:round/>
            <a:headEnd/>
            <a:tailEnd/>
          </a:ln>
        </p:spPr>
        <p:txBody>
          <a:bodyPr/>
          <a:lstStyle/>
          <a:p>
            <a:endParaRPr lang="en-US"/>
          </a:p>
        </p:txBody>
      </p:sp>
      <p:sp>
        <p:nvSpPr>
          <p:cNvPr id="20530" name="Rectangle 50"/>
          <p:cNvSpPr>
            <a:spLocks noChangeArrowheads="1"/>
          </p:cNvSpPr>
          <p:nvPr/>
        </p:nvSpPr>
        <p:spPr bwMode="auto">
          <a:xfrm>
            <a:off x="5568950" y="1854200"/>
            <a:ext cx="252413" cy="152400"/>
          </a:xfrm>
          <a:prstGeom prst="rect">
            <a:avLst/>
          </a:prstGeom>
          <a:noFill/>
          <a:ln w="9525">
            <a:noFill/>
            <a:miter lim="800000"/>
            <a:headEnd/>
            <a:tailEnd/>
          </a:ln>
        </p:spPr>
        <p:txBody>
          <a:bodyPr wrap="none" lIns="0" tIns="0" rIns="0" bIns="0">
            <a:spAutoFit/>
          </a:bodyPr>
          <a:lstStyle/>
          <a:p>
            <a:pPr eaLnBrk="0" hangingPunct="0"/>
            <a:r>
              <a:rPr lang="en-US" sz="1000"/>
              <a:t>44%</a:t>
            </a:r>
            <a:endParaRPr lang="en-US" sz="1200" i="1"/>
          </a:p>
        </p:txBody>
      </p:sp>
      <p:sp>
        <p:nvSpPr>
          <p:cNvPr id="20531" name="Line 51"/>
          <p:cNvSpPr>
            <a:spLocks noChangeShapeType="1"/>
          </p:cNvSpPr>
          <p:nvPr/>
        </p:nvSpPr>
        <p:spPr bwMode="auto">
          <a:xfrm>
            <a:off x="2119313" y="4972050"/>
            <a:ext cx="6076950" cy="1588"/>
          </a:xfrm>
          <a:prstGeom prst="line">
            <a:avLst/>
          </a:prstGeom>
          <a:noFill/>
          <a:ln w="0">
            <a:solidFill>
              <a:srgbClr val="000000"/>
            </a:solidFill>
            <a:round/>
            <a:headEnd/>
            <a:tailEnd/>
          </a:ln>
        </p:spPr>
        <p:txBody>
          <a:bodyPr/>
          <a:lstStyle/>
          <a:p>
            <a:endParaRPr lang="en-US"/>
          </a:p>
        </p:txBody>
      </p:sp>
      <p:sp>
        <p:nvSpPr>
          <p:cNvPr id="20532" name="Line 52"/>
          <p:cNvSpPr>
            <a:spLocks noChangeShapeType="1"/>
          </p:cNvSpPr>
          <p:nvPr/>
        </p:nvSpPr>
        <p:spPr bwMode="auto">
          <a:xfrm>
            <a:off x="2119313" y="4972050"/>
            <a:ext cx="1587" cy="57150"/>
          </a:xfrm>
          <a:prstGeom prst="line">
            <a:avLst/>
          </a:prstGeom>
          <a:noFill/>
          <a:ln w="0">
            <a:solidFill>
              <a:srgbClr val="000000"/>
            </a:solidFill>
            <a:round/>
            <a:headEnd/>
            <a:tailEnd/>
          </a:ln>
        </p:spPr>
        <p:txBody>
          <a:bodyPr/>
          <a:lstStyle/>
          <a:p>
            <a:endParaRPr lang="en-US"/>
          </a:p>
        </p:txBody>
      </p:sp>
      <p:sp>
        <p:nvSpPr>
          <p:cNvPr id="20533" name="Line 53"/>
          <p:cNvSpPr>
            <a:spLocks noChangeShapeType="1"/>
          </p:cNvSpPr>
          <p:nvPr/>
        </p:nvSpPr>
        <p:spPr bwMode="auto">
          <a:xfrm>
            <a:off x="2881313" y="4972050"/>
            <a:ext cx="1587" cy="57150"/>
          </a:xfrm>
          <a:prstGeom prst="line">
            <a:avLst/>
          </a:prstGeom>
          <a:noFill/>
          <a:ln w="0">
            <a:solidFill>
              <a:srgbClr val="000000"/>
            </a:solidFill>
            <a:round/>
            <a:headEnd/>
            <a:tailEnd/>
          </a:ln>
        </p:spPr>
        <p:txBody>
          <a:bodyPr/>
          <a:lstStyle/>
          <a:p>
            <a:endParaRPr lang="en-US"/>
          </a:p>
        </p:txBody>
      </p:sp>
      <p:sp>
        <p:nvSpPr>
          <p:cNvPr id="20534" name="Line 54"/>
          <p:cNvSpPr>
            <a:spLocks noChangeShapeType="1"/>
          </p:cNvSpPr>
          <p:nvPr/>
        </p:nvSpPr>
        <p:spPr bwMode="auto">
          <a:xfrm>
            <a:off x="3633788" y="4972050"/>
            <a:ext cx="1587" cy="57150"/>
          </a:xfrm>
          <a:prstGeom prst="line">
            <a:avLst/>
          </a:prstGeom>
          <a:noFill/>
          <a:ln w="0">
            <a:solidFill>
              <a:srgbClr val="000000"/>
            </a:solidFill>
            <a:round/>
            <a:headEnd/>
            <a:tailEnd/>
          </a:ln>
        </p:spPr>
        <p:txBody>
          <a:bodyPr/>
          <a:lstStyle/>
          <a:p>
            <a:endParaRPr lang="en-US"/>
          </a:p>
        </p:txBody>
      </p:sp>
      <p:sp>
        <p:nvSpPr>
          <p:cNvPr id="20535" name="Line 55"/>
          <p:cNvSpPr>
            <a:spLocks noChangeShapeType="1"/>
          </p:cNvSpPr>
          <p:nvPr/>
        </p:nvSpPr>
        <p:spPr bwMode="auto">
          <a:xfrm>
            <a:off x="4395788" y="4972050"/>
            <a:ext cx="1587" cy="57150"/>
          </a:xfrm>
          <a:prstGeom prst="line">
            <a:avLst/>
          </a:prstGeom>
          <a:noFill/>
          <a:ln w="0">
            <a:solidFill>
              <a:srgbClr val="000000"/>
            </a:solidFill>
            <a:round/>
            <a:headEnd/>
            <a:tailEnd/>
          </a:ln>
        </p:spPr>
        <p:txBody>
          <a:bodyPr/>
          <a:lstStyle/>
          <a:p>
            <a:endParaRPr lang="en-US"/>
          </a:p>
        </p:txBody>
      </p:sp>
      <p:sp>
        <p:nvSpPr>
          <p:cNvPr id="20536" name="Line 56"/>
          <p:cNvSpPr>
            <a:spLocks noChangeShapeType="1"/>
          </p:cNvSpPr>
          <p:nvPr/>
        </p:nvSpPr>
        <p:spPr bwMode="auto">
          <a:xfrm>
            <a:off x="5157788" y="4972050"/>
            <a:ext cx="1587" cy="57150"/>
          </a:xfrm>
          <a:prstGeom prst="line">
            <a:avLst/>
          </a:prstGeom>
          <a:noFill/>
          <a:ln w="0">
            <a:solidFill>
              <a:srgbClr val="000000"/>
            </a:solidFill>
            <a:round/>
            <a:headEnd/>
            <a:tailEnd/>
          </a:ln>
        </p:spPr>
        <p:txBody>
          <a:bodyPr/>
          <a:lstStyle/>
          <a:p>
            <a:endParaRPr lang="en-US"/>
          </a:p>
        </p:txBody>
      </p:sp>
      <p:sp>
        <p:nvSpPr>
          <p:cNvPr id="20537" name="Line 57"/>
          <p:cNvSpPr>
            <a:spLocks noChangeShapeType="1"/>
          </p:cNvSpPr>
          <p:nvPr/>
        </p:nvSpPr>
        <p:spPr bwMode="auto">
          <a:xfrm>
            <a:off x="5919788" y="4972050"/>
            <a:ext cx="1587" cy="57150"/>
          </a:xfrm>
          <a:prstGeom prst="line">
            <a:avLst/>
          </a:prstGeom>
          <a:noFill/>
          <a:ln w="0">
            <a:solidFill>
              <a:srgbClr val="000000"/>
            </a:solidFill>
            <a:round/>
            <a:headEnd/>
            <a:tailEnd/>
          </a:ln>
        </p:spPr>
        <p:txBody>
          <a:bodyPr/>
          <a:lstStyle/>
          <a:p>
            <a:endParaRPr lang="en-US"/>
          </a:p>
        </p:txBody>
      </p:sp>
      <p:sp>
        <p:nvSpPr>
          <p:cNvPr id="20538" name="Line 58"/>
          <p:cNvSpPr>
            <a:spLocks noChangeShapeType="1"/>
          </p:cNvSpPr>
          <p:nvPr/>
        </p:nvSpPr>
        <p:spPr bwMode="auto">
          <a:xfrm>
            <a:off x="6672263" y="4972050"/>
            <a:ext cx="1587" cy="57150"/>
          </a:xfrm>
          <a:prstGeom prst="line">
            <a:avLst/>
          </a:prstGeom>
          <a:noFill/>
          <a:ln w="0">
            <a:solidFill>
              <a:srgbClr val="000000"/>
            </a:solidFill>
            <a:round/>
            <a:headEnd/>
            <a:tailEnd/>
          </a:ln>
        </p:spPr>
        <p:txBody>
          <a:bodyPr/>
          <a:lstStyle/>
          <a:p>
            <a:endParaRPr lang="en-US"/>
          </a:p>
        </p:txBody>
      </p:sp>
      <p:sp>
        <p:nvSpPr>
          <p:cNvPr id="20539" name="Line 59"/>
          <p:cNvSpPr>
            <a:spLocks noChangeShapeType="1"/>
          </p:cNvSpPr>
          <p:nvPr/>
        </p:nvSpPr>
        <p:spPr bwMode="auto">
          <a:xfrm>
            <a:off x="7434263" y="4972050"/>
            <a:ext cx="1587" cy="57150"/>
          </a:xfrm>
          <a:prstGeom prst="line">
            <a:avLst/>
          </a:prstGeom>
          <a:noFill/>
          <a:ln w="0">
            <a:solidFill>
              <a:srgbClr val="000000"/>
            </a:solidFill>
            <a:round/>
            <a:headEnd/>
            <a:tailEnd/>
          </a:ln>
        </p:spPr>
        <p:txBody>
          <a:bodyPr/>
          <a:lstStyle/>
          <a:p>
            <a:endParaRPr lang="en-US"/>
          </a:p>
        </p:txBody>
      </p:sp>
      <p:sp>
        <p:nvSpPr>
          <p:cNvPr id="20540" name="Line 60"/>
          <p:cNvSpPr>
            <a:spLocks noChangeShapeType="1"/>
          </p:cNvSpPr>
          <p:nvPr/>
        </p:nvSpPr>
        <p:spPr bwMode="auto">
          <a:xfrm>
            <a:off x="8196263" y="4972050"/>
            <a:ext cx="1587" cy="57150"/>
          </a:xfrm>
          <a:prstGeom prst="line">
            <a:avLst/>
          </a:prstGeom>
          <a:noFill/>
          <a:ln w="0">
            <a:solidFill>
              <a:srgbClr val="000000"/>
            </a:solidFill>
            <a:round/>
            <a:headEnd/>
            <a:tailEnd/>
          </a:ln>
        </p:spPr>
        <p:txBody>
          <a:bodyPr/>
          <a:lstStyle/>
          <a:p>
            <a:endParaRPr lang="en-US"/>
          </a:p>
        </p:txBody>
      </p:sp>
      <p:sp>
        <p:nvSpPr>
          <p:cNvPr id="20541" name="Rectangle 61"/>
          <p:cNvSpPr>
            <a:spLocks noChangeArrowheads="1"/>
          </p:cNvSpPr>
          <p:nvPr/>
        </p:nvSpPr>
        <p:spPr bwMode="auto">
          <a:xfrm>
            <a:off x="2033588" y="5057775"/>
            <a:ext cx="18256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0%</a:t>
            </a:r>
            <a:endParaRPr lang="en-US" sz="1200" i="1"/>
          </a:p>
        </p:txBody>
      </p:sp>
      <p:sp>
        <p:nvSpPr>
          <p:cNvPr id="20542" name="Rectangle 62"/>
          <p:cNvSpPr>
            <a:spLocks noChangeArrowheads="1"/>
          </p:cNvSpPr>
          <p:nvPr/>
        </p:nvSpPr>
        <p:spPr bwMode="auto">
          <a:xfrm>
            <a:off x="2757488"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10%</a:t>
            </a:r>
            <a:endParaRPr lang="en-US" sz="1200" i="1"/>
          </a:p>
        </p:txBody>
      </p:sp>
      <p:sp>
        <p:nvSpPr>
          <p:cNvPr id="20543" name="Rectangle 63"/>
          <p:cNvSpPr>
            <a:spLocks noChangeArrowheads="1"/>
          </p:cNvSpPr>
          <p:nvPr/>
        </p:nvSpPr>
        <p:spPr bwMode="auto">
          <a:xfrm>
            <a:off x="3509963"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20%</a:t>
            </a:r>
            <a:endParaRPr lang="en-US" sz="1200" i="1"/>
          </a:p>
        </p:txBody>
      </p:sp>
      <p:sp>
        <p:nvSpPr>
          <p:cNvPr id="20544" name="Rectangle 64"/>
          <p:cNvSpPr>
            <a:spLocks noChangeArrowheads="1"/>
          </p:cNvSpPr>
          <p:nvPr/>
        </p:nvSpPr>
        <p:spPr bwMode="auto">
          <a:xfrm>
            <a:off x="4271963"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30%</a:t>
            </a:r>
            <a:endParaRPr lang="en-US" sz="1200" i="1"/>
          </a:p>
        </p:txBody>
      </p:sp>
      <p:sp>
        <p:nvSpPr>
          <p:cNvPr id="20545" name="Rectangle 65"/>
          <p:cNvSpPr>
            <a:spLocks noChangeArrowheads="1"/>
          </p:cNvSpPr>
          <p:nvPr/>
        </p:nvSpPr>
        <p:spPr bwMode="auto">
          <a:xfrm>
            <a:off x="5033963"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40%</a:t>
            </a:r>
            <a:endParaRPr lang="en-US" sz="1200" i="1"/>
          </a:p>
        </p:txBody>
      </p:sp>
      <p:sp>
        <p:nvSpPr>
          <p:cNvPr id="20546" name="Rectangle 66"/>
          <p:cNvSpPr>
            <a:spLocks noChangeArrowheads="1"/>
          </p:cNvSpPr>
          <p:nvPr/>
        </p:nvSpPr>
        <p:spPr bwMode="auto">
          <a:xfrm>
            <a:off x="5795963"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50%</a:t>
            </a:r>
            <a:endParaRPr lang="en-US" sz="1200" i="1"/>
          </a:p>
        </p:txBody>
      </p:sp>
      <p:sp>
        <p:nvSpPr>
          <p:cNvPr id="20547" name="Rectangle 67"/>
          <p:cNvSpPr>
            <a:spLocks noChangeArrowheads="1"/>
          </p:cNvSpPr>
          <p:nvPr/>
        </p:nvSpPr>
        <p:spPr bwMode="auto">
          <a:xfrm>
            <a:off x="6548438"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60%</a:t>
            </a:r>
            <a:endParaRPr lang="en-US" sz="1200" i="1"/>
          </a:p>
        </p:txBody>
      </p:sp>
      <p:sp>
        <p:nvSpPr>
          <p:cNvPr id="20548" name="Rectangle 68"/>
          <p:cNvSpPr>
            <a:spLocks noChangeArrowheads="1"/>
          </p:cNvSpPr>
          <p:nvPr/>
        </p:nvSpPr>
        <p:spPr bwMode="auto">
          <a:xfrm>
            <a:off x="7310438"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70%</a:t>
            </a:r>
            <a:endParaRPr lang="en-US" sz="1200" i="1"/>
          </a:p>
        </p:txBody>
      </p:sp>
      <p:sp>
        <p:nvSpPr>
          <p:cNvPr id="20549" name="Rectangle 69"/>
          <p:cNvSpPr>
            <a:spLocks noChangeArrowheads="1"/>
          </p:cNvSpPr>
          <p:nvPr/>
        </p:nvSpPr>
        <p:spPr bwMode="auto">
          <a:xfrm>
            <a:off x="8072438" y="5057775"/>
            <a:ext cx="252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80%</a:t>
            </a:r>
            <a:endParaRPr lang="en-US" sz="1200" i="1"/>
          </a:p>
        </p:txBody>
      </p:sp>
      <p:sp>
        <p:nvSpPr>
          <p:cNvPr id="20550" name="Line 70"/>
          <p:cNvSpPr>
            <a:spLocks noChangeShapeType="1"/>
          </p:cNvSpPr>
          <p:nvPr/>
        </p:nvSpPr>
        <p:spPr bwMode="auto">
          <a:xfrm flipV="1">
            <a:off x="2119313" y="1781175"/>
            <a:ext cx="1587" cy="3190875"/>
          </a:xfrm>
          <a:prstGeom prst="line">
            <a:avLst/>
          </a:prstGeom>
          <a:noFill/>
          <a:ln w="0">
            <a:solidFill>
              <a:srgbClr val="000000"/>
            </a:solidFill>
            <a:round/>
            <a:headEnd/>
            <a:tailEnd/>
          </a:ln>
        </p:spPr>
        <p:txBody>
          <a:bodyPr/>
          <a:lstStyle/>
          <a:p>
            <a:endParaRPr lang="en-US"/>
          </a:p>
        </p:txBody>
      </p:sp>
      <p:sp>
        <p:nvSpPr>
          <p:cNvPr id="20551" name="Line 71"/>
          <p:cNvSpPr>
            <a:spLocks noChangeShapeType="1"/>
          </p:cNvSpPr>
          <p:nvPr/>
        </p:nvSpPr>
        <p:spPr bwMode="auto">
          <a:xfrm flipH="1">
            <a:off x="2062163" y="1781175"/>
            <a:ext cx="57150" cy="1588"/>
          </a:xfrm>
          <a:prstGeom prst="line">
            <a:avLst/>
          </a:prstGeom>
          <a:noFill/>
          <a:ln w="0">
            <a:solidFill>
              <a:srgbClr val="000000"/>
            </a:solidFill>
            <a:round/>
            <a:headEnd/>
            <a:tailEnd/>
          </a:ln>
        </p:spPr>
        <p:txBody>
          <a:bodyPr/>
          <a:lstStyle/>
          <a:p>
            <a:endParaRPr lang="en-US"/>
          </a:p>
        </p:txBody>
      </p:sp>
      <p:sp>
        <p:nvSpPr>
          <p:cNvPr id="20552" name="Line 72"/>
          <p:cNvSpPr>
            <a:spLocks noChangeShapeType="1"/>
          </p:cNvSpPr>
          <p:nvPr/>
        </p:nvSpPr>
        <p:spPr bwMode="auto">
          <a:xfrm flipH="1">
            <a:off x="2062163" y="2181225"/>
            <a:ext cx="57150" cy="1588"/>
          </a:xfrm>
          <a:prstGeom prst="line">
            <a:avLst/>
          </a:prstGeom>
          <a:noFill/>
          <a:ln w="0">
            <a:solidFill>
              <a:srgbClr val="000000"/>
            </a:solidFill>
            <a:round/>
            <a:headEnd/>
            <a:tailEnd/>
          </a:ln>
        </p:spPr>
        <p:txBody>
          <a:bodyPr/>
          <a:lstStyle/>
          <a:p>
            <a:endParaRPr lang="en-US"/>
          </a:p>
        </p:txBody>
      </p:sp>
      <p:sp>
        <p:nvSpPr>
          <p:cNvPr id="20553" name="Line 73"/>
          <p:cNvSpPr>
            <a:spLocks noChangeShapeType="1"/>
          </p:cNvSpPr>
          <p:nvPr/>
        </p:nvSpPr>
        <p:spPr bwMode="auto">
          <a:xfrm flipH="1">
            <a:off x="2062163" y="2581275"/>
            <a:ext cx="57150" cy="1588"/>
          </a:xfrm>
          <a:prstGeom prst="line">
            <a:avLst/>
          </a:prstGeom>
          <a:noFill/>
          <a:ln w="0">
            <a:solidFill>
              <a:srgbClr val="000000"/>
            </a:solidFill>
            <a:round/>
            <a:headEnd/>
            <a:tailEnd/>
          </a:ln>
        </p:spPr>
        <p:txBody>
          <a:bodyPr/>
          <a:lstStyle/>
          <a:p>
            <a:endParaRPr lang="en-US"/>
          </a:p>
        </p:txBody>
      </p:sp>
      <p:sp>
        <p:nvSpPr>
          <p:cNvPr id="20554" name="Line 74"/>
          <p:cNvSpPr>
            <a:spLocks noChangeShapeType="1"/>
          </p:cNvSpPr>
          <p:nvPr/>
        </p:nvSpPr>
        <p:spPr bwMode="auto">
          <a:xfrm flipH="1">
            <a:off x="2062163" y="2971800"/>
            <a:ext cx="57150" cy="1588"/>
          </a:xfrm>
          <a:prstGeom prst="line">
            <a:avLst/>
          </a:prstGeom>
          <a:noFill/>
          <a:ln w="0">
            <a:solidFill>
              <a:srgbClr val="000000"/>
            </a:solidFill>
            <a:round/>
            <a:headEnd/>
            <a:tailEnd/>
          </a:ln>
        </p:spPr>
        <p:txBody>
          <a:bodyPr/>
          <a:lstStyle/>
          <a:p>
            <a:endParaRPr lang="en-US"/>
          </a:p>
        </p:txBody>
      </p:sp>
      <p:sp>
        <p:nvSpPr>
          <p:cNvPr id="20555" name="Line 75"/>
          <p:cNvSpPr>
            <a:spLocks noChangeShapeType="1"/>
          </p:cNvSpPr>
          <p:nvPr/>
        </p:nvSpPr>
        <p:spPr bwMode="auto">
          <a:xfrm flipH="1">
            <a:off x="2062163" y="3371850"/>
            <a:ext cx="57150" cy="1588"/>
          </a:xfrm>
          <a:prstGeom prst="line">
            <a:avLst/>
          </a:prstGeom>
          <a:noFill/>
          <a:ln w="0">
            <a:solidFill>
              <a:srgbClr val="000000"/>
            </a:solidFill>
            <a:round/>
            <a:headEnd/>
            <a:tailEnd/>
          </a:ln>
        </p:spPr>
        <p:txBody>
          <a:bodyPr/>
          <a:lstStyle/>
          <a:p>
            <a:endParaRPr lang="en-US"/>
          </a:p>
        </p:txBody>
      </p:sp>
      <p:sp>
        <p:nvSpPr>
          <p:cNvPr id="20556" name="Line 76"/>
          <p:cNvSpPr>
            <a:spLocks noChangeShapeType="1"/>
          </p:cNvSpPr>
          <p:nvPr/>
        </p:nvSpPr>
        <p:spPr bwMode="auto">
          <a:xfrm flipH="1">
            <a:off x="2062163" y="3771900"/>
            <a:ext cx="57150" cy="1588"/>
          </a:xfrm>
          <a:prstGeom prst="line">
            <a:avLst/>
          </a:prstGeom>
          <a:noFill/>
          <a:ln w="0">
            <a:solidFill>
              <a:srgbClr val="000000"/>
            </a:solidFill>
            <a:round/>
            <a:headEnd/>
            <a:tailEnd/>
          </a:ln>
        </p:spPr>
        <p:txBody>
          <a:bodyPr/>
          <a:lstStyle/>
          <a:p>
            <a:endParaRPr lang="en-US"/>
          </a:p>
        </p:txBody>
      </p:sp>
      <p:sp>
        <p:nvSpPr>
          <p:cNvPr id="20557" name="Line 77"/>
          <p:cNvSpPr>
            <a:spLocks noChangeShapeType="1"/>
          </p:cNvSpPr>
          <p:nvPr/>
        </p:nvSpPr>
        <p:spPr bwMode="auto">
          <a:xfrm flipH="1">
            <a:off x="2062163" y="4171950"/>
            <a:ext cx="57150" cy="1588"/>
          </a:xfrm>
          <a:prstGeom prst="line">
            <a:avLst/>
          </a:prstGeom>
          <a:noFill/>
          <a:ln w="0">
            <a:solidFill>
              <a:srgbClr val="000000"/>
            </a:solidFill>
            <a:round/>
            <a:headEnd/>
            <a:tailEnd/>
          </a:ln>
        </p:spPr>
        <p:txBody>
          <a:bodyPr/>
          <a:lstStyle/>
          <a:p>
            <a:endParaRPr lang="en-US"/>
          </a:p>
        </p:txBody>
      </p:sp>
      <p:sp>
        <p:nvSpPr>
          <p:cNvPr id="20558" name="Line 78"/>
          <p:cNvSpPr>
            <a:spLocks noChangeShapeType="1"/>
          </p:cNvSpPr>
          <p:nvPr/>
        </p:nvSpPr>
        <p:spPr bwMode="auto">
          <a:xfrm flipH="1">
            <a:off x="2062163" y="4572000"/>
            <a:ext cx="57150" cy="1588"/>
          </a:xfrm>
          <a:prstGeom prst="line">
            <a:avLst/>
          </a:prstGeom>
          <a:noFill/>
          <a:ln w="0">
            <a:solidFill>
              <a:srgbClr val="000000"/>
            </a:solidFill>
            <a:round/>
            <a:headEnd/>
            <a:tailEnd/>
          </a:ln>
        </p:spPr>
        <p:txBody>
          <a:bodyPr/>
          <a:lstStyle/>
          <a:p>
            <a:endParaRPr lang="en-US"/>
          </a:p>
        </p:txBody>
      </p:sp>
      <p:sp>
        <p:nvSpPr>
          <p:cNvPr id="20559" name="Line 79"/>
          <p:cNvSpPr>
            <a:spLocks noChangeShapeType="1"/>
          </p:cNvSpPr>
          <p:nvPr/>
        </p:nvSpPr>
        <p:spPr bwMode="auto">
          <a:xfrm flipH="1">
            <a:off x="2062163" y="4972050"/>
            <a:ext cx="57150" cy="1588"/>
          </a:xfrm>
          <a:prstGeom prst="line">
            <a:avLst/>
          </a:prstGeom>
          <a:noFill/>
          <a:ln w="0">
            <a:solidFill>
              <a:srgbClr val="000000"/>
            </a:solidFill>
            <a:round/>
            <a:headEnd/>
            <a:tailEnd/>
          </a:ln>
        </p:spPr>
        <p:txBody>
          <a:bodyPr/>
          <a:lstStyle/>
          <a:p>
            <a:endParaRPr lang="en-US"/>
          </a:p>
        </p:txBody>
      </p:sp>
      <p:sp>
        <p:nvSpPr>
          <p:cNvPr id="20560" name="Rectangle 80"/>
          <p:cNvSpPr>
            <a:spLocks noChangeArrowheads="1"/>
          </p:cNvSpPr>
          <p:nvPr/>
        </p:nvSpPr>
        <p:spPr bwMode="auto">
          <a:xfrm>
            <a:off x="1319213" y="1905000"/>
            <a:ext cx="738187"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Product R&amp;D</a:t>
            </a:r>
            <a:endParaRPr lang="en-US" sz="1200" i="1"/>
          </a:p>
        </p:txBody>
      </p:sp>
      <p:sp>
        <p:nvSpPr>
          <p:cNvPr id="20561" name="Rectangle 81"/>
          <p:cNvSpPr>
            <a:spLocks noChangeArrowheads="1"/>
          </p:cNvSpPr>
          <p:nvPr/>
        </p:nvSpPr>
        <p:spPr bwMode="auto">
          <a:xfrm>
            <a:off x="1290638" y="2305050"/>
            <a:ext cx="7604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Process R&amp;D</a:t>
            </a:r>
            <a:endParaRPr lang="en-US" sz="1200" i="1"/>
          </a:p>
        </p:txBody>
      </p:sp>
      <p:sp>
        <p:nvSpPr>
          <p:cNvPr id="20562" name="Rectangle 82"/>
          <p:cNvSpPr>
            <a:spLocks noChangeArrowheads="1"/>
          </p:cNvSpPr>
          <p:nvPr/>
        </p:nvSpPr>
        <p:spPr bwMode="auto">
          <a:xfrm>
            <a:off x="1557338" y="2705100"/>
            <a:ext cx="49847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Sourcing</a:t>
            </a:r>
            <a:endParaRPr lang="en-US" sz="1200" i="1"/>
          </a:p>
        </p:txBody>
      </p:sp>
      <p:sp>
        <p:nvSpPr>
          <p:cNvPr id="20563" name="Rectangle 83"/>
          <p:cNvSpPr>
            <a:spLocks noChangeArrowheads="1"/>
          </p:cNvSpPr>
          <p:nvPr/>
        </p:nvSpPr>
        <p:spPr bwMode="auto">
          <a:xfrm>
            <a:off x="771525" y="3095625"/>
            <a:ext cx="1276350"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Supply Chain Planning</a:t>
            </a:r>
            <a:endParaRPr lang="en-US" sz="1200" i="1"/>
          </a:p>
        </p:txBody>
      </p:sp>
      <p:sp>
        <p:nvSpPr>
          <p:cNvPr id="20564" name="Rectangle 84"/>
          <p:cNvSpPr>
            <a:spLocks noChangeArrowheads="1"/>
          </p:cNvSpPr>
          <p:nvPr/>
        </p:nvSpPr>
        <p:spPr bwMode="auto">
          <a:xfrm>
            <a:off x="766763" y="3495675"/>
            <a:ext cx="127952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Logistics &amp; Distribution</a:t>
            </a:r>
            <a:endParaRPr lang="en-US" sz="1200" i="1"/>
          </a:p>
        </p:txBody>
      </p:sp>
      <p:sp>
        <p:nvSpPr>
          <p:cNvPr id="20565" name="Rectangle 85"/>
          <p:cNvSpPr>
            <a:spLocks noChangeArrowheads="1"/>
          </p:cNvSpPr>
          <p:nvPr/>
        </p:nvSpPr>
        <p:spPr bwMode="auto">
          <a:xfrm>
            <a:off x="1023938" y="3895725"/>
            <a:ext cx="102552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Sales &amp; Marketing</a:t>
            </a:r>
            <a:endParaRPr lang="en-US" sz="1200" i="1"/>
          </a:p>
        </p:txBody>
      </p:sp>
      <p:sp>
        <p:nvSpPr>
          <p:cNvPr id="20566" name="Rectangle 86"/>
          <p:cNvSpPr>
            <a:spLocks noChangeArrowheads="1"/>
          </p:cNvSpPr>
          <p:nvPr/>
        </p:nvSpPr>
        <p:spPr bwMode="auto">
          <a:xfrm>
            <a:off x="1071563" y="4295775"/>
            <a:ext cx="100647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Customer Service</a:t>
            </a:r>
            <a:endParaRPr lang="en-US" sz="1200" i="1"/>
          </a:p>
        </p:txBody>
      </p:sp>
      <p:sp>
        <p:nvSpPr>
          <p:cNvPr id="20567" name="Rectangle 87"/>
          <p:cNvSpPr>
            <a:spLocks noChangeArrowheads="1"/>
          </p:cNvSpPr>
          <p:nvPr/>
        </p:nvSpPr>
        <p:spPr bwMode="auto">
          <a:xfrm>
            <a:off x="1738313" y="4695825"/>
            <a:ext cx="315912"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Other</a:t>
            </a:r>
            <a:endParaRPr lang="en-US" sz="1200" i="1"/>
          </a:p>
        </p:txBody>
      </p:sp>
      <p:sp>
        <p:nvSpPr>
          <p:cNvPr id="20568" name="Rectangle 89"/>
          <p:cNvSpPr>
            <a:spLocks noChangeArrowheads="1"/>
          </p:cNvSpPr>
          <p:nvPr/>
        </p:nvSpPr>
        <p:spPr bwMode="auto">
          <a:xfrm>
            <a:off x="641350" y="5330825"/>
            <a:ext cx="5357813" cy="396875"/>
          </a:xfrm>
          <a:prstGeom prst="rect">
            <a:avLst/>
          </a:prstGeom>
          <a:noFill/>
          <a:ln w="12700" algn="ctr">
            <a:noFill/>
            <a:miter lim="800000"/>
            <a:headEnd/>
            <a:tailEnd/>
          </a:ln>
        </p:spPr>
        <p:txBody>
          <a:bodyPr>
            <a:spAutoFit/>
          </a:bodyPr>
          <a:lstStyle/>
          <a:p>
            <a:pPr eaLnBrk="0" hangingPunct="0"/>
            <a:r>
              <a:rPr lang="en-US" sz="1000" b="1"/>
              <a:t>Note: </a:t>
            </a:r>
            <a:r>
              <a:rPr lang="en-US" sz="1000"/>
              <a:t>Multiple responses possible</a:t>
            </a:r>
          </a:p>
          <a:p>
            <a:pPr eaLnBrk="0" hangingPunct="0"/>
            <a:r>
              <a:rPr lang="en-US" sz="1000" b="1"/>
              <a:t>Source: </a:t>
            </a:r>
            <a:r>
              <a:rPr lang="en-US" sz="1000"/>
              <a:t>Booz Allen Hamilton/IPSOS-MORI survey of manufacturing leaders</a:t>
            </a:r>
          </a:p>
        </p:txBody>
      </p:sp>
      <p:sp>
        <p:nvSpPr>
          <p:cNvPr id="20569" name="Rectangle 90"/>
          <p:cNvSpPr>
            <a:spLocks noGrp="1" noChangeArrowheads="1"/>
          </p:cNvSpPr>
          <p:nvPr>
            <p:ph type="title"/>
          </p:nvPr>
        </p:nvSpPr>
        <p:spPr/>
        <p:txBody>
          <a:bodyPr/>
          <a:lstStyle/>
          <a:p>
            <a:pPr eaLnBrk="1" hangingPunct="1"/>
            <a:r>
              <a:rPr lang="en-US" smtClean="0"/>
              <a:t>What do operations leaders do?</a:t>
            </a:r>
            <a:br>
              <a:rPr lang="en-US" smtClean="0"/>
            </a:br>
            <a:r>
              <a:rPr lang="en-US" smtClean="0"/>
              <a:t>	&amp; Course content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p:txBody>
          <a:bodyPr/>
          <a:lstStyle/>
          <a:p>
            <a:pPr eaLnBrk="1" hangingPunct="1"/>
            <a:r>
              <a:rPr lang="en-US" smtClean="0"/>
              <a:t>How do operations leaders create value?</a:t>
            </a:r>
          </a:p>
        </p:txBody>
      </p:sp>
      <p:sp>
        <p:nvSpPr>
          <p:cNvPr id="21507" name="Rectangle 5"/>
          <p:cNvSpPr>
            <a:spLocks noChangeArrowheads="1"/>
          </p:cNvSpPr>
          <p:nvPr/>
        </p:nvSpPr>
        <p:spPr bwMode="auto">
          <a:xfrm>
            <a:off x="152400" y="1543050"/>
            <a:ext cx="8728075" cy="4427538"/>
          </a:xfrm>
          <a:prstGeom prst="rect">
            <a:avLst/>
          </a:prstGeom>
          <a:solidFill>
            <a:srgbClr val="EAEAEA"/>
          </a:solidFill>
          <a:ln w="0">
            <a:noFill/>
            <a:miter lim="800000"/>
            <a:headEnd/>
            <a:tailEnd/>
          </a:ln>
        </p:spPr>
        <p:txBody>
          <a:bodyPr/>
          <a:lstStyle/>
          <a:p>
            <a:endParaRPr lang="en-US"/>
          </a:p>
        </p:txBody>
      </p:sp>
      <p:sp>
        <p:nvSpPr>
          <p:cNvPr id="21508" name="Rectangle 6"/>
          <p:cNvSpPr>
            <a:spLocks noChangeArrowheads="1"/>
          </p:cNvSpPr>
          <p:nvPr/>
        </p:nvSpPr>
        <p:spPr bwMode="auto">
          <a:xfrm>
            <a:off x="2362200" y="1876425"/>
            <a:ext cx="6296025" cy="3743325"/>
          </a:xfrm>
          <a:prstGeom prst="rect">
            <a:avLst/>
          </a:prstGeom>
          <a:solidFill>
            <a:srgbClr val="CCECFF"/>
          </a:solidFill>
          <a:ln w="9525">
            <a:solidFill>
              <a:schemeClr val="tx1"/>
            </a:solidFill>
            <a:miter lim="800000"/>
            <a:headEnd/>
            <a:tailEnd/>
          </a:ln>
        </p:spPr>
        <p:txBody>
          <a:bodyPr/>
          <a:lstStyle/>
          <a:p>
            <a:endParaRPr lang="en-US"/>
          </a:p>
        </p:txBody>
      </p:sp>
      <p:sp>
        <p:nvSpPr>
          <p:cNvPr id="21509" name="Rectangle 7"/>
          <p:cNvSpPr>
            <a:spLocks noChangeArrowheads="1"/>
          </p:cNvSpPr>
          <p:nvPr/>
        </p:nvSpPr>
        <p:spPr bwMode="auto">
          <a:xfrm>
            <a:off x="2362200" y="2009775"/>
            <a:ext cx="340042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0" name="Rectangle 8"/>
          <p:cNvSpPr>
            <a:spLocks noChangeArrowheads="1"/>
          </p:cNvSpPr>
          <p:nvPr/>
        </p:nvSpPr>
        <p:spPr bwMode="auto">
          <a:xfrm>
            <a:off x="2362200" y="2476500"/>
            <a:ext cx="27717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1" name="Rectangle 9"/>
          <p:cNvSpPr>
            <a:spLocks noChangeArrowheads="1"/>
          </p:cNvSpPr>
          <p:nvPr/>
        </p:nvSpPr>
        <p:spPr bwMode="auto">
          <a:xfrm>
            <a:off x="2362200" y="2943225"/>
            <a:ext cx="27717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2" name="Rectangle 10"/>
          <p:cNvSpPr>
            <a:spLocks noChangeArrowheads="1"/>
          </p:cNvSpPr>
          <p:nvPr/>
        </p:nvSpPr>
        <p:spPr bwMode="auto">
          <a:xfrm>
            <a:off x="2362200" y="3409950"/>
            <a:ext cx="2514600" cy="200025"/>
          </a:xfrm>
          <a:prstGeom prst="rect">
            <a:avLst/>
          </a:prstGeom>
          <a:solidFill>
            <a:schemeClr val="accent2"/>
          </a:solidFill>
          <a:ln w="9525">
            <a:solidFill>
              <a:srgbClr val="000000"/>
            </a:solidFill>
            <a:miter lim="800000"/>
            <a:headEnd/>
            <a:tailEnd/>
          </a:ln>
        </p:spPr>
        <p:txBody>
          <a:bodyPr/>
          <a:lstStyle/>
          <a:p>
            <a:endParaRPr lang="en-US"/>
          </a:p>
        </p:txBody>
      </p:sp>
      <p:sp>
        <p:nvSpPr>
          <p:cNvPr id="21513" name="Rectangle 11"/>
          <p:cNvSpPr>
            <a:spLocks noChangeArrowheads="1"/>
          </p:cNvSpPr>
          <p:nvPr/>
        </p:nvSpPr>
        <p:spPr bwMode="auto">
          <a:xfrm>
            <a:off x="2362200" y="3886200"/>
            <a:ext cx="22002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4" name="Rectangle 12"/>
          <p:cNvSpPr>
            <a:spLocks noChangeArrowheads="1"/>
          </p:cNvSpPr>
          <p:nvPr/>
        </p:nvSpPr>
        <p:spPr bwMode="auto">
          <a:xfrm>
            <a:off x="2362200" y="4352925"/>
            <a:ext cx="2076450"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5" name="Rectangle 13"/>
          <p:cNvSpPr>
            <a:spLocks noChangeArrowheads="1"/>
          </p:cNvSpPr>
          <p:nvPr/>
        </p:nvSpPr>
        <p:spPr bwMode="auto">
          <a:xfrm>
            <a:off x="2362200" y="4819650"/>
            <a:ext cx="1447800"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6" name="Rectangle 14"/>
          <p:cNvSpPr>
            <a:spLocks noChangeArrowheads="1"/>
          </p:cNvSpPr>
          <p:nvPr/>
        </p:nvSpPr>
        <p:spPr bwMode="auto">
          <a:xfrm>
            <a:off x="2362200" y="5286375"/>
            <a:ext cx="1323975" cy="190500"/>
          </a:xfrm>
          <a:prstGeom prst="rect">
            <a:avLst/>
          </a:prstGeom>
          <a:solidFill>
            <a:schemeClr val="accent2"/>
          </a:solidFill>
          <a:ln w="9525">
            <a:solidFill>
              <a:srgbClr val="000000"/>
            </a:solidFill>
            <a:miter lim="800000"/>
            <a:headEnd/>
            <a:tailEnd/>
          </a:ln>
        </p:spPr>
        <p:txBody>
          <a:bodyPr/>
          <a:lstStyle/>
          <a:p>
            <a:endParaRPr lang="en-US"/>
          </a:p>
        </p:txBody>
      </p:sp>
      <p:sp>
        <p:nvSpPr>
          <p:cNvPr id="21517" name="Rectangle 15"/>
          <p:cNvSpPr>
            <a:spLocks noChangeArrowheads="1"/>
          </p:cNvSpPr>
          <p:nvPr/>
        </p:nvSpPr>
        <p:spPr bwMode="auto">
          <a:xfrm>
            <a:off x="5762625" y="2009775"/>
            <a:ext cx="2895600" cy="190500"/>
          </a:xfrm>
          <a:prstGeom prst="rect">
            <a:avLst/>
          </a:prstGeom>
          <a:solidFill>
            <a:srgbClr val="66CCFF"/>
          </a:solidFill>
          <a:ln w="9525">
            <a:solidFill>
              <a:srgbClr val="000000"/>
            </a:solidFill>
            <a:miter lim="800000"/>
            <a:headEnd/>
            <a:tailEnd/>
          </a:ln>
        </p:spPr>
        <p:txBody>
          <a:bodyPr/>
          <a:lstStyle/>
          <a:p>
            <a:endParaRPr lang="en-US"/>
          </a:p>
        </p:txBody>
      </p:sp>
      <p:sp>
        <p:nvSpPr>
          <p:cNvPr id="21518" name="Rectangle 16"/>
          <p:cNvSpPr>
            <a:spLocks noChangeArrowheads="1"/>
          </p:cNvSpPr>
          <p:nvPr/>
        </p:nvSpPr>
        <p:spPr bwMode="auto">
          <a:xfrm>
            <a:off x="5133975" y="2476500"/>
            <a:ext cx="2638425" cy="190500"/>
          </a:xfrm>
          <a:prstGeom prst="rect">
            <a:avLst/>
          </a:prstGeom>
          <a:solidFill>
            <a:srgbClr val="66CCFF"/>
          </a:solidFill>
          <a:ln w="9525">
            <a:solidFill>
              <a:srgbClr val="000000"/>
            </a:solidFill>
            <a:miter lim="800000"/>
            <a:headEnd/>
            <a:tailEnd/>
          </a:ln>
        </p:spPr>
        <p:txBody>
          <a:bodyPr/>
          <a:lstStyle/>
          <a:p>
            <a:endParaRPr lang="en-US"/>
          </a:p>
        </p:txBody>
      </p:sp>
      <p:sp>
        <p:nvSpPr>
          <p:cNvPr id="21519" name="Rectangle 17"/>
          <p:cNvSpPr>
            <a:spLocks noChangeArrowheads="1"/>
          </p:cNvSpPr>
          <p:nvPr/>
        </p:nvSpPr>
        <p:spPr bwMode="auto">
          <a:xfrm>
            <a:off x="5133975" y="2943225"/>
            <a:ext cx="1762125" cy="190500"/>
          </a:xfrm>
          <a:prstGeom prst="rect">
            <a:avLst/>
          </a:prstGeom>
          <a:solidFill>
            <a:srgbClr val="66CCFF"/>
          </a:solidFill>
          <a:ln w="9525">
            <a:solidFill>
              <a:srgbClr val="000000"/>
            </a:solidFill>
            <a:miter lim="800000"/>
            <a:headEnd/>
            <a:tailEnd/>
          </a:ln>
        </p:spPr>
        <p:txBody>
          <a:bodyPr/>
          <a:lstStyle/>
          <a:p>
            <a:endParaRPr lang="en-US"/>
          </a:p>
        </p:txBody>
      </p:sp>
      <p:sp>
        <p:nvSpPr>
          <p:cNvPr id="21520" name="Rectangle 18"/>
          <p:cNvSpPr>
            <a:spLocks noChangeArrowheads="1"/>
          </p:cNvSpPr>
          <p:nvPr/>
        </p:nvSpPr>
        <p:spPr bwMode="auto">
          <a:xfrm>
            <a:off x="4876800" y="3409950"/>
            <a:ext cx="3533775" cy="200025"/>
          </a:xfrm>
          <a:prstGeom prst="rect">
            <a:avLst/>
          </a:prstGeom>
          <a:solidFill>
            <a:srgbClr val="66CCFF"/>
          </a:solidFill>
          <a:ln w="9525">
            <a:solidFill>
              <a:srgbClr val="000000"/>
            </a:solidFill>
            <a:miter lim="800000"/>
            <a:headEnd/>
            <a:tailEnd/>
          </a:ln>
        </p:spPr>
        <p:txBody>
          <a:bodyPr/>
          <a:lstStyle/>
          <a:p>
            <a:endParaRPr lang="en-US"/>
          </a:p>
        </p:txBody>
      </p:sp>
      <p:sp>
        <p:nvSpPr>
          <p:cNvPr id="21521" name="Rectangle 19"/>
          <p:cNvSpPr>
            <a:spLocks noChangeArrowheads="1"/>
          </p:cNvSpPr>
          <p:nvPr/>
        </p:nvSpPr>
        <p:spPr bwMode="auto">
          <a:xfrm>
            <a:off x="4562475" y="3886200"/>
            <a:ext cx="2962275" cy="190500"/>
          </a:xfrm>
          <a:prstGeom prst="rect">
            <a:avLst/>
          </a:prstGeom>
          <a:solidFill>
            <a:srgbClr val="66CCFF"/>
          </a:solidFill>
          <a:ln w="9525">
            <a:solidFill>
              <a:srgbClr val="000000"/>
            </a:solidFill>
            <a:miter lim="800000"/>
            <a:headEnd/>
            <a:tailEnd/>
          </a:ln>
        </p:spPr>
        <p:txBody>
          <a:bodyPr/>
          <a:lstStyle/>
          <a:p>
            <a:endParaRPr lang="en-US"/>
          </a:p>
        </p:txBody>
      </p:sp>
      <p:sp>
        <p:nvSpPr>
          <p:cNvPr id="21522" name="Rectangle 20"/>
          <p:cNvSpPr>
            <a:spLocks noChangeArrowheads="1"/>
          </p:cNvSpPr>
          <p:nvPr/>
        </p:nvSpPr>
        <p:spPr bwMode="auto">
          <a:xfrm>
            <a:off x="4438650" y="4352925"/>
            <a:ext cx="2524125" cy="190500"/>
          </a:xfrm>
          <a:prstGeom prst="rect">
            <a:avLst/>
          </a:prstGeom>
          <a:solidFill>
            <a:srgbClr val="66CCFF"/>
          </a:solidFill>
          <a:ln w="9525">
            <a:solidFill>
              <a:srgbClr val="000000"/>
            </a:solidFill>
            <a:miter lim="800000"/>
            <a:headEnd/>
            <a:tailEnd/>
          </a:ln>
        </p:spPr>
        <p:txBody>
          <a:bodyPr/>
          <a:lstStyle/>
          <a:p>
            <a:endParaRPr lang="en-US"/>
          </a:p>
        </p:txBody>
      </p:sp>
      <p:sp>
        <p:nvSpPr>
          <p:cNvPr id="21523" name="Rectangle 21"/>
          <p:cNvSpPr>
            <a:spLocks noChangeArrowheads="1"/>
          </p:cNvSpPr>
          <p:nvPr/>
        </p:nvSpPr>
        <p:spPr bwMode="auto">
          <a:xfrm>
            <a:off x="3810000" y="4819650"/>
            <a:ext cx="1009650" cy="190500"/>
          </a:xfrm>
          <a:prstGeom prst="rect">
            <a:avLst/>
          </a:prstGeom>
          <a:solidFill>
            <a:srgbClr val="66CCFF"/>
          </a:solidFill>
          <a:ln w="9525">
            <a:solidFill>
              <a:srgbClr val="000000"/>
            </a:solidFill>
            <a:miter lim="800000"/>
            <a:headEnd/>
            <a:tailEnd/>
          </a:ln>
        </p:spPr>
        <p:txBody>
          <a:bodyPr/>
          <a:lstStyle/>
          <a:p>
            <a:endParaRPr lang="en-US"/>
          </a:p>
        </p:txBody>
      </p:sp>
      <p:sp>
        <p:nvSpPr>
          <p:cNvPr id="21524" name="Rectangle 22"/>
          <p:cNvSpPr>
            <a:spLocks noChangeArrowheads="1"/>
          </p:cNvSpPr>
          <p:nvPr/>
        </p:nvSpPr>
        <p:spPr bwMode="auto">
          <a:xfrm>
            <a:off x="3686175" y="5286375"/>
            <a:ext cx="1885950" cy="190500"/>
          </a:xfrm>
          <a:prstGeom prst="rect">
            <a:avLst/>
          </a:prstGeom>
          <a:solidFill>
            <a:srgbClr val="66CCFF"/>
          </a:solidFill>
          <a:ln w="9525">
            <a:solidFill>
              <a:srgbClr val="000000"/>
            </a:solidFill>
            <a:miter lim="800000"/>
            <a:headEnd/>
            <a:tailEnd/>
          </a:ln>
        </p:spPr>
        <p:txBody>
          <a:bodyPr/>
          <a:lstStyle/>
          <a:p>
            <a:endParaRPr lang="en-US"/>
          </a:p>
        </p:txBody>
      </p:sp>
      <p:sp>
        <p:nvSpPr>
          <p:cNvPr id="21525" name="Rectangle 23"/>
          <p:cNvSpPr>
            <a:spLocks noChangeArrowheads="1"/>
          </p:cNvSpPr>
          <p:nvPr/>
        </p:nvSpPr>
        <p:spPr bwMode="auto">
          <a:xfrm>
            <a:off x="7772400" y="2476500"/>
            <a:ext cx="885825"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26" name="Rectangle 24"/>
          <p:cNvSpPr>
            <a:spLocks noChangeArrowheads="1"/>
          </p:cNvSpPr>
          <p:nvPr/>
        </p:nvSpPr>
        <p:spPr bwMode="auto">
          <a:xfrm>
            <a:off x="6896100" y="2943225"/>
            <a:ext cx="163830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27" name="Rectangle 25"/>
          <p:cNvSpPr>
            <a:spLocks noChangeArrowheads="1"/>
          </p:cNvSpPr>
          <p:nvPr/>
        </p:nvSpPr>
        <p:spPr bwMode="auto">
          <a:xfrm>
            <a:off x="8410575" y="3409950"/>
            <a:ext cx="247650" cy="200025"/>
          </a:xfrm>
          <a:prstGeom prst="rect">
            <a:avLst/>
          </a:prstGeom>
          <a:solidFill>
            <a:schemeClr val="folHlink"/>
          </a:solidFill>
          <a:ln w="9525">
            <a:solidFill>
              <a:srgbClr val="000000"/>
            </a:solidFill>
            <a:miter lim="800000"/>
            <a:headEnd/>
            <a:tailEnd/>
          </a:ln>
        </p:spPr>
        <p:txBody>
          <a:bodyPr/>
          <a:lstStyle/>
          <a:p>
            <a:endParaRPr lang="en-US"/>
          </a:p>
        </p:txBody>
      </p:sp>
      <p:sp>
        <p:nvSpPr>
          <p:cNvPr id="21528" name="Rectangle 26"/>
          <p:cNvSpPr>
            <a:spLocks noChangeArrowheads="1"/>
          </p:cNvSpPr>
          <p:nvPr/>
        </p:nvSpPr>
        <p:spPr bwMode="auto">
          <a:xfrm>
            <a:off x="7524750" y="3886200"/>
            <a:ext cx="1133475"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29" name="Rectangle 27"/>
          <p:cNvSpPr>
            <a:spLocks noChangeArrowheads="1"/>
          </p:cNvSpPr>
          <p:nvPr/>
        </p:nvSpPr>
        <p:spPr bwMode="auto">
          <a:xfrm>
            <a:off x="6962775" y="4352925"/>
            <a:ext cx="169545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30" name="Rectangle 28"/>
          <p:cNvSpPr>
            <a:spLocks noChangeArrowheads="1"/>
          </p:cNvSpPr>
          <p:nvPr/>
        </p:nvSpPr>
        <p:spPr bwMode="auto">
          <a:xfrm>
            <a:off x="4819650" y="4819650"/>
            <a:ext cx="295275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31" name="Rectangle 29"/>
          <p:cNvSpPr>
            <a:spLocks noChangeArrowheads="1"/>
          </p:cNvSpPr>
          <p:nvPr/>
        </p:nvSpPr>
        <p:spPr bwMode="auto">
          <a:xfrm>
            <a:off x="5572125" y="5286375"/>
            <a:ext cx="3086100" cy="190500"/>
          </a:xfrm>
          <a:prstGeom prst="rect">
            <a:avLst/>
          </a:prstGeom>
          <a:solidFill>
            <a:schemeClr val="folHlink"/>
          </a:solidFill>
          <a:ln w="9525">
            <a:solidFill>
              <a:srgbClr val="000000"/>
            </a:solidFill>
            <a:miter lim="800000"/>
            <a:headEnd/>
            <a:tailEnd/>
          </a:ln>
        </p:spPr>
        <p:txBody>
          <a:bodyPr/>
          <a:lstStyle/>
          <a:p>
            <a:endParaRPr lang="en-US"/>
          </a:p>
        </p:txBody>
      </p:sp>
      <p:sp>
        <p:nvSpPr>
          <p:cNvPr id="21532" name="Rectangle 30"/>
          <p:cNvSpPr>
            <a:spLocks noChangeArrowheads="1"/>
          </p:cNvSpPr>
          <p:nvPr/>
        </p:nvSpPr>
        <p:spPr bwMode="auto">
          <a:xfrm>
            <a:off x="8534400" y="2943225"/>
            <a:ext cx="123825" cy="190500"/>
          </a:xfrm>
          <a:prstGeom prst="rect">
            <a:avLst/>
          </a:prstGeom>
          <a:solidFill>
            <a:schemeClr val="tx1"/>
          </a:solidFill>
          <a:ln w="9525">
            <a:solidFill>
              <a:srgbClr val="000000"/>
            </a:solidFill>
            <a:miter lim="800000"/>
            <a:headEnd/>
            <a:tailEnd/>
          </a:ln>
        </p:spPr>
        <p:txBody>
          <a:bodyPr/>
          <a:lstStyle/>
          <a:p>
            <a:endParaRPr lang="en-US"/>
          </a:p>
        </p:txBody>
      </p:sp>
      <p:sp>
        <p:nvSpPr>
          <p:cNvPr id="21533" name="Rectangle 31"/>
          <p:cNvSpPr>
            <a:spLocks noChangeArrowheads="1"/>
          </p:cNvSpPr>
          <p:nvPr/>
        </p:nvSpPr>
        <p:spPr bwMode="auto">
          <a:xfrm>
            <a:off x="7772400" y="4819650"/>
            <a:ext cx="885825" cy="190500"/>
          </a:xfrm>
          <a:prstGeom prst="rect">
            <a:avLst/>
          </a:prstGeom>
          <a:solidFill>
            <a:schemeClr val="tx1"/>
          </a:solidFill>
          <a:ln w="9525">
            <a:solidFill>
              <a:srgbClr val="000000"/>
            </a:solidFill>
            <a:miter lim="800000"/>
            <a:headEnd/>
            <a:tailEnd/>
          </a:ln>
        </p:spPr>
        <p:txBody>
          <a:bodyPr/>
          <a:lstStyle/>
          <a:p>
            <a:endParaRPr lang="en-US"/>
          </a:p>
        </p:txBody>
      </p:sp>
      <p:sp>
        <p:nvSpPr>
          <p:cNvPr id="21534" name="Line 32"/>
          <p:cNvSpPr>
            <a:spLocks noChangeShapeType="1"/>
          </p:cNvSpPr>
          <p:nvPr/>
        </p:nvSpPr>
        <p:spPr bwMode="auto">
          <a:xfrm flipV="1">
            <a:off x="2362200" y="5619750"/>
            <a:ext cx="1588" cy="38100"/>
          </a:xfrm>
          <a:prstGeom prst="line">
            <a:avLst/>
          </a:prstGeom>
          <a:noFill/>
          <a:ln w="0">
            <a:solidFill>
              <a:srgbClr val="000000"/>
            </a:solidFill>
            <a:round/>
            <a:headEnd/>
            <a:tailEnd/>
          </a:ln>
        </p:spPr>
        <p:txBody>
          <a:bodyPr/>
          <a:lstStyle/>
          <a:p>
            <a:endParaRPr lang="en-US"/>
          </a:p>
        </p:txBody>
      </p:sp>
      <p:sp>
        <p:nvSpPr>
          <p:cNvPr id="21535" name="Line 33"/>
          <p:cNvSpPr>
            <a:spLocks noChangeShapeType="1"/>
          </p:cNvSpPr>
          <p:nvPr/>
        </p:nvSpPr>
        <p:spPr bwMode="auto">
          <a:xfrm flipV="1">
            <a:off x="2990850" y="5619750"/>
            <a:ext cx="1588" cy="38100"/>
          </a:xfrm>
          <a:prstGeom prst="line">
            <a:avLst/>
          </a:prstGeom>
          <a:noFill/>
          <a:ln w="0">
            <a:solidFill>
              <a:srgbClr val="000000"/>
            </a:solidFill>
            <a:round/>
            <a:headEnd/>
            <a:tailEnd/>
          </a:ln>
        </p:spPr>
        <p:txBody>
          <a:bodyPr/>
          <a:lstStyle/>
          <a:p>
            <a:endParaRPr lang="en-US"/>
          </a:p>
        </p:txBody>
      </p:sp>
      <p:sp>
        <p:nvSpPr>
          <p:cNvPr id="21536" name="Line 34"/>
          <p:cNvSpPr>
            <a:spLocks noChangeShapeType="1"/>
          </p:cNvSpPr>
          <p:nvPr/>
        </p:nvSpPr>
        <p:spPr bwMode="auto">
          <a:xfrm flipV="1">
            <a:off x="3619500" y="5619750"/>
            <a:ext cx="1588" cy="38100"/>
          </a:xfrm>
          <a:prstGeom prst="line">
            <a:avLst/>
          </a:prstGeom>
          <a:noFill/>
          <a:ln w="0">
            <a:solidFill>
              <a:srgbClr val="000000"/>
            </a:solidFill>
            <a:round/>
            <a:headEnd/>
            <a:tailEnd/>
          </a:ln>
        </p:spPr>
        <p:txBody>
          <a:bodyPr/>
          <a:lstStyle/>
          <a:p>
            <a:endParaRPr lang="en-US"/>
          </a:p>
        </p:txBody>
      </p:sp>
      <p:sp>
        <p:nvSpPr>
          <p:cNvPr id="21537" name="Line 35"/>
          <p:cNvSpPr>
            <a:spLocks noChangeShapeType="1"/>
          </p:cNvSpPr>
          <p:nvPr/>
        </p:nvSpPr>
        <p:spPr bwMode="auto">
          <a:xfrm flipV="1">
            <a:off x="4248150" y="5619750"/>
            <a:ext cx="1588" cy="38100"/>
          </a:xfrm>
          <a:prstGeom prst="line">
            <a:avLst/>
          </a:prstGeom>
          <a:noFill/>
          <a:ln w="0">
            <a:solidFill>
              <a:srgbClr val="000000"/>
            </a:solidFill>
            <a:round/>
            <a:headEnd/>
            <a:tailEnd/>
          </a:ln>
        </p:spPr>
        <p:txBody>
          <a:bodyPr/>
          <a:lstStyle/>
          <a:p>
            <a:endParaRPr lang="en-US"/>
          </a:p>
        </p:txBody>
      </p:sp>
      <p:sp>
        <p:nvSpPr>
          <p:cNvPr id="21538" name="Line 36"/>
          <p:cNvSpPr>
            <a:spLocks noChangeShapeType="1"/>
          </p:cNvSpPr>
          <p:nvPr/>
        </p:nvSpPr>
        <p:spPr bwMode="auto">
          <a:xfrm flipV="1">
            <a:off x="4876800" y="5619750"/>
            <a:ext cx="1588" cy="38100"/>
          </a:xfrm>
          <a:prstGeom prst="line">
            <a:avLst/>
          </a:prstGeom>
          <a:noFill/>
          <a:ln w="0">
            <a:solidFill>
              <a:srgbClr val="000000"/>
            </a:solidFill>
            <a:round/>
            <a:headEnd/>
            <a:tailEnd/>
          </a:ln>
        </p:spPr>
        <p:txBody>
          <a:bodyPr/>
          <a:lstStyle/>
          <a:p>
            <a:endParaRPr lang="en-US"/>
          </a:p>
        </p:txBody>
      </p:sp>
      <p:sp>
        <p:nvSpPr>
          <p:cNvPr id="21539" name="Line 37"/>
          <p:cNvSpPr>
            <a:spLocks noChangeShapeType="1"/>
          </p:cNvSpPr>
          <p:nvPr/>
        </p:nvSpPr>
        <p:spPr bwMode="auto">
          <a:xfrm flipV="1">
            <a:off x="5514975" y="5619750"/>
            <a:ext cx="1588" cy="38100"/>
          </a:xfrm>
          <a:prstGeom prst="line">
            <a:avLst/>
          </a:prstGeom>
          <a:noFill/>
          <a:ln w="0">
            <a:solidFill>
              <a:srgbClr val="000000"/>
            </a:solidFill>
            <a:round/>
            <a:headEnd/>
            <a:tailEnd/>
          </a:ln>
        </p:spPr>
        <p:txBody>
          <a:bodyPr/>
          <a:lstStyle/>
          <a:p>
            <a:endParaRPr lang="en-US"/>
          </a:p>
        </p:txBody>
      </p:sp>
      <p:sp>
        <p:nvSpPr>
          <p:cNvPr id="21540" name="Line 38"/>
          <p:cNvSpPr>
            <a:spLocks noChangeShapeType="1"/>
          </p:cNvSpPr>
          <p:nvPr/>
        </p:nvSpPr>
        <p:spPr bwMode="auto">
          <a:xfrm flipV="1">
            <a:off x="6143625" y="5619750"/>
            <a:ext cx="1588" cy="38100"/>
          </a:xfrm>
          <a:prstGeom prst="line">
            <a:avLst/>
          </a:prstGeom>
          <a:noFill/>
          <a:ln w="0">
            <a:solidFill>
              <a:srgbClr val="000000"/>
            </a:solidFill>
            <a:round/>
            <a:headEnd/>
            <a:tailEnd/>
          </a:ln>
        </p:spPr>
        <p:txBody>
          <a:bodyPr/>
          <a:lstStyle/>
          <a:p>
            <a:endParaRPr lang="en-US"/>
          </a:p>
        </p:txBody>
      </p:sp>
      <p:sp>
        <p:nvSpPr>
          <p:cNvPr id="21541" name="Line 39"/>
          <p:cNvSpPr>
            <a:spLocks noChangeShapeType="1"/>
          </p:cNvSpPr>
          <p:nvPr/>
        </p:nvSpPr>
        <p:spPr bwMode="auto">
          <a:xfrm flipV="1">
            <a:off x="6772275" y="5619750"/>
            <a:ext cx="1588" cy="38100"/>
          </a:xfrm>
          <a:prstGeom prst="line">
            <a:avLst/>
          </a:prstGeom>
          <a:noFill/>
          <a:ln w="0">
            <a:solidFill>
              <a:srgbClr val="000000"/>
            </a:solidFill>
            <a:round/>
            <a:headEnd/>
            <a:tailEnd/>
          </a:ln>
        </p:spPr>
        <p:txBody>
          <a:bodyPr/>
          <a:lstStyle/>
          <a:p>
            <a:endParaRPr lang="en-US"/>
          </a:p>
        </p:txBody>
      </p:sp>
      <p:sp>
        <p:nvSpPr>
          <p:cNvPr id="21542" name="Line 40"/>
          <p:cNvSpPr>
            <a:spLocks noChangeShapeType="1"/>
          </p:cNvSpPr>
          <p:nvPr/>
        </p:nvSpPr>
        <p:spPr bwMode="auto">
          <a:xfrm flipV="1">
            <a:off x="7400925" y="5619750"/>
            <a:ext cx="1588" cy="38100"/>
          </a:xfrm>
          <a:prstGeom prst="line">
            <a:avLst/>
          </a:prstGeom>
          <a:noFill/>
          <a:ln w="0">
            <a:solidFill>
              <a:srgbClr val="000000"/>
            </a:solidFill>
            <a:round/>
            <a:headEnd/>
            <a:tailEnd/>
          </a:ln>
        </p:spPr>
        <p:txBody>
          <a:bodyPr/>
          <a:lstStyle/>
          <a:p>
            <a:endParaRPr lang="en-US"/>
          </a:p>
        </p:txBody>
      </p:sp>
      <p:sp>
        <p:nvSpPr>
          <p:cNvPr id="21543" name="Line 41"/>
          <p:cNvSpPr>
            <a:spLocks noChangeShapeType="1"/>
          </p:cNvSpPr>
          <p:nvPr/>
        </p:nvSpPr>
        <p:spPr bwMode="auto">
          <a:xfrm flipV="1">
            <a:off x="8029575" y="5619750"/>
            <a:ext cx="1588" cy="38100"/>
          </a:xfrm>
          <a:prstGeom prst="line">
            <a:avLst/>
          </a:prstGeom>
          <a:noFill/>
          <a:ln w="0">
            <a:solidFill>
              <a:srgbClr val="000000"/>
            </a:solidFill>
            <a:round/>
            <a:headEnd/>
            <a:tailEnd/>
          </a:ln>
        </p:spPr>
        <p:txBody>
          <a:bodyPr/>
          <a:lstStyle/>
          <a:p>
            <a:endParaRPr lang="en-US"/>
          </a:p>
        </p:txBody>
      </p:sp>
      <p:sp>
        <p:nvSpPr>
          <p:cNvPr id="21544" name="Line 42"/>
          <p:cNvSpPr>
            <a:spLocks noChangeShapeType="1"/>
          </p:cNvSpPr>
          <p:nvPr/>
        </p:nvSpPr>
        <p:spPr bwMode="auto">
          <a:xfrm flipV="1">
            <a:off x="8658225" y="5619750"/>
            <a:ext cx="1588" cy="38100"/>
          </a:xfrm>
          <a:prstGeom prst="line">
            <a:avLst/>
          </a:prstGeom>
          <a:noFill/>
          <a:ln w="0">
            <a:solidFill>
              <a:srgbClr val="000000"/>
            </a:solidFill>
            <a:round/>
            <a:headEnd/>
            <a:tailEnd/>
          </a:ln>
        </p:spPr>
        <p:txBody>
          <a:bodyPr/>
          <a:lstStyle/>
          <a:p>
            <a:endParaRPr lang="en-US"/>
          </a:p>
        </p:txBody>
      </p:sp>
      <p:sp>
        <p:nvSpPr>
          <p:cNvPr id="21545" name="Line 43"/>
          <p:cNvSpPr>
            <a:spLocks noChangeShapeType="1"/>
          </p:cNvSpPr>
          <p:nvPr/>
        </p:nvSpPr>
        <p:spPr bwMode="auto">
          <a:xfrm>
            <a:off x="2324100" y="1876425"/>
            <a:ext cx="38100" cy="1588"/>
          </a:xfrm>
          <a:prstGeom prst="line">
            <a:avLst/>
          </a:prstGeom>
          <a:noFill/>
          <a:ln w="0">
            <a:solidFill>
              <a:srgbClr val="000000"/>
            </a:solidFill>
            <a:round/>
            <a:headEnd/>
            <a:tailEnd/>
          </a:ln>
        </p:spPr>
        <p:txBody>
          <a:bodyPr/>
          <a:lstStyle/>
          <a:p>
            <a:endParaRPr lang="en-US"/>
          </a:p>
        </p:txBody>
      </p:sp>
      <p:sp>
        <p:nvSpPr>
          <p:cNvPr id="21546" name="Line 44"/>
          <p:cNvSpPr>
            <a:spLocks noChangeShapeType="1"/>
          </p:cNvSpPr>
          <p:nvPr/>
        </p:nvSpPr>
        <p:spPr bwMode="auto">
          <a:xfrm>
            <a:off x="2324100" y="2343150"/>
            <a:ext cx="38100" cy="1588"/>
          </a:xfrm>
          <a:prstGeom prst="line">
            <a:avLst/>
          </a:prstGeom>
          <a:noFill/>
          <a:ln w="0">
            <a:solidFill>
              <a:srgbClr val="000000"/>
            </a:solidFill>
            <a:round/>
            <a:headEnd/>
            <a:tailEnd/>
          </a:ln>
        </p:spPr>
        <p:txBody>
          <a:bodyPr/>
          <a:lstStyle/>
          <a:p>
            <a:endParaRPr lang="en-US"/>
          </a:p>
        </p:txBody>
      </p:sp>
      <p:sp>
        <p:nvSpPr>
          <p:cNvPr id="21547" name="Line 45"/>
          <p:cNvSpPr>
            <a:spLocks noChangeShapeType="1"/>
          </p:cNvSpPr>
          <p:nvPr/>
        </p:nvSpPr>
        <p:spPr bwMode="auto">
          <a:xfrm>
            <a:off x="2324100" y="2809875"/>
            <a:ext cx="38100" cy="1588"/>
          </a:xfrm>
          <a:prstGeom prst="line">
            <a:avLst/>
          </a:prstGeom>
          <a:noFill/>
          <a:ln w="0">
            <a:solidFill>
              <a:srgbClr val="000000"/>
            </a:solidFill>
            <a:round/>
            <a:headEnd/>
            <a:tailEnd/>
          </a:ln>
        </p:spPr>
        <p:txBody>
          <a:bodyPr/>
          <a:lstStyle/>
          <a:p>
            <a:endParaRPr lang="en-US"/>
          </a:p>
        </p:txBody>
      </p:sp>
      <p:sp>
        <p:nvSpPr>
          <p:cNvPr id="21548" name="Line 46"/>
          <p:cNvSpPr>
            <a:spLocks noChangeShapeType="1"/>
          </p:cNvSpPr>
          <p:nvPr/>
        </p:nvSpPr>
        <p:spPr bwMode="auto">
          <a:xfrm>
            <a:off x="2324100" y="3276600"/>
            <a:ext cx="38100" cy="1588"/>
          </a:xfrm>
          <a:prstGeom prst="line">
            <a:avLst/>
          </a:prstGeom>
          <a:noFill/>
          <a:ln w="0">
            <a:solidFill>
              <a:srgbClr val="000000"/>
            </a:solidFill>
            <a:round/>
            <a:headEnd/>
            <a:tailEnd/>
          </a:ln>
        </p:spPr>
        <p:txBody>
          <a:bodyPr/>
          <a:lstStyle/>
          <a:p>
            <a:endParaRPr lang="en-US"/>
          </a:p>
        </p:txBody>
      </p:sp>
      <p:sp>
        <p:nvSpPr>
          <p:cNvPr id="21549" name="Line 47"/>
          <p:cNvSpPr>
            <a:spLocks noChangeShapeType="1"/>
          </p:cNvSpPr>
          <p:nvPr/>
        </p:nvSpPr>
        <p:spPr bwMode="auto">
          <a:xfrm>
            <a:off x="2324100" y="3752850"/>
            <a:ext cx="38100" cy="1588"/>
          </a:xfrm>
          <a:prstGeom prst="line">
            <a:avLst/>
          </a:prstGeom>
          <a:noFill/>
          <a:ln w="0">
            <a:solidFill>
              <a:srgbClr val="000000"/>
            </a:solidFill>
            <a:round/>
            <a:headEnd/>
            <a:tailEnd/>
          </a:ln>
        </p:spPr>
        <p:txBody>
          <a:bodyPr/>
          <a:lstStyle/>
          <a:p>
            <a:endParaRPr lang="en-US"/>
          </a:p>
        </p:txBody>
      </p:sp>
      <p:sp>
        <p:nvSpPr>
          <p:cNvPr id="21550" name="Line 48"/>
          <p:cNvSpPr>
            <a:spLocks noChangeShapeType="1"/>
          </p:cNvSpPr>
          <p:nvPr/>
        </p:nvSpPr>
        <p:spPr bwMode="auto">
          <a:xfrm>
            <a:off x="2324100" y="4219575"/>
            <a:ext cx="38100" cy="1588"/>
          </a:xfrm>
          <a:prstGeom prst="line">
            <a:avLst/>
          </a:prstGeom>
          <a:noFill/>
          <a:ln w="0">
            <a:solidFill>
              <a:srgbClr val="000000"/>
            </a:solidFill>
            <a:round/>
            <a:headEnd/>
            <a:tailEnd/>
          </a:ln>
        </p:spPr>
        <p:txBody>
          <a:bodyPr/>
          <a:lstStyle/>
          <a:p>
            <a:endParaRPr lang="en-US"/>
          </a:p>
        </p:txBody>
      </p:sp>
      <p:sp>
        <p:nvSpPr>
          <p:cNvPr id="21551" name="Line 49"/>
          <p:cNvSpPr>
            <a:spLocks noChangeShapeType="1"/>
          </p:cNvSpPr>
          <p:nvPr/>
        </p:nvSpPr>
        <p:spPr bwMode="auto">
          <a:xfrm>
            <a:off x="2324100" y="4686300"/>
            <a:ext cx="38100" cy="1588"/>
          </a:xfrm>
          <a:prstGeom prst="line">
            <a:avLst/>
          </a:prstGeom>
          <a:noFill/>
          <a:ln w="0">
            <a:solidFill>
              <a:srgbClr val="000000"/>
            </a:solidFill>
            <a:round/>
            <a:headEnd/>
            <a:tailEnd/>
          </a:ln>
        </p:spPr>
        <p:txBody>
          <a:bodyPr/>
          <a:lstStyle/>
          <a:p>
            <a:endParaRPr lang="en-US"/>
          </a:p>
        </p:txBody>
      </p:sp>
      <p:sp>
        <p:nvSpPr>
          <p:cNvPr id="21552" name="Line 50"/>
          <p:cNvSpPr>
            <a:spLocks noChangeShapeType="1"/>
          </p:cNvSpPr>
          <p:nvPr/>
        </p:nvSpPr>
        <p:spPr bwMode="auto">
          <a:xfrm>
            <a:off x="2324100" y="5153025"/>
            <a:ext cx="38100" cy="1588"/>
          </a:xfrm>
          <a:prstGeom prst="line">
            <a:avLst/>
          </a:prstGeom>
          <a:noFill/>
          <a:ln w="0">
            <a:solidFill>
              <a:srgbClr val="000000"/>
            </a:solidFill>
            <a:round/>
            <a:headEnd/>
            <a:tailEnd/>
          </a:ln>
        </p:spPr>
        <p:txBody>
          <a:bodyPr/>
          <a:lstStyle/>
          <a:p>
            <a:endParaRPr lang="en-US"/>
          </a:p>
        </p:txBody>
      </p:sp>
      <p:sp>
        <p:nvSpPr>
          <p:cNvPr id="21553" name="Line 51"/>
          <p:cNvSpPr>
            <a:spLocks noChangeShapeType="1"/>
          </p:cNvSpPr>
          <p:nvPr/>
        </p:nvSpPr>
        <p:spPr bwMode="auto">
          <a:xfrm>
            <a:off x="2324100" y="5619750"/>
            <a:ext cx="38100" cy="1588"/>
          </a:xfrm>
          <a:prstGeom prst="line">
            <a:avLst/>
          </a:prstGeom>
          <a:noFill/>
          <a:ln w="0">
            <a:solidFill>
              <a:srgbClr val="000000"/>
            </a:solidFill>
            <a:round/>
            <a:headEnd/>
            <a:tailEnd/>
          </a:ln>
        </p:spPr>
        <p:txBody>
          <a:bodyPr/>
          <a:lstStyle/>
          <a:p>
            <a:endParaRPr lang="en-US"/>
          </a:p>
        </p:txBody>
      </p:sp>
      <p:sp>
        <p:nvSpPr>
          <p:cNvPr id="21554" name="Rectangle 52"/>
          <p:cNvSpPr>
            <a:spLocks noChangeArrowheads="1"/>
          </p:cNvSpPr>
          <p:nvPr/>
        </p:nvSpPr>
        <p:spPr bwMode="auto">
          <a:xfrm>
            <a:off x="3933825" y="20288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54%</a:t>
            </a:r>
            <a:endParaRPr lang="en-US" sz="1200" i="1">
              <a:solidFill>
                <a:schemeClr val="bg1"/>
              </a:solidFill>
            </a:endParaRPr>
          </a:p>
        </p:txBody>
      </p:sp>
      <p:sp>
        <p:nvSpPr>
          <p:cNvPr id="21555" name="Rectangle 53"/>
          <p:cNvSpPr>
            <a:spLocks noChangeArrowheads="1"/>
          </p:cNvSpPr>
          <p:nvPr/>
        </p:nvSpPr>
        <p:spPr bwMode="auto">
          <a:xfrm>
            <a:off x="3619500" y="24955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44%</a:t>
            </a:r>
            <a:endParaRPr lang="en-US" sz="1200" i="1">
              <a:solidFill>
                <a:schemeClr val="bg1"/>
              </a:solidFill>
            </a:endParaRPr>
          </a:p>
        </p:txBody>
      </p:sp>
      <p:sp>
        <p:nvSpPr>
          <p:cNvPr id="21556" name="Rectangle 54"/>
          <p:cNvSpPr>
            <a:spLocks noChangeArrowheads="1"/>
          </p:cNvSpPr>
          <p:nvPr/>
        </p:nvSpPr>
        <p:spPr bwMode="auto">
          <a:xfrm>
            <a:off x="3619500" y="29622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44%</a:t>
            </a:r>
            <a:endParaRPr lang="en-US" sz="1200" i="1">
              <a:solidFill>
                <a:schemeClr val="bg1"/>
              </a:solidFill>
            </a:endParaRPr>
          </a:p>
        </p:txBody>
      </p:sp>
      <p:sp>
        <p:nvSpPr>
          <p:cNvPr id="21557" name="Rectangle 55"/>
          <p:cNvSpPr>
            <a:spLocks noChangeArrowheads="1"/>
          </p:cNvSpPr>
          <p:nvPr/>
        </p:nvSpPr>
        <p:spPr bwMode="auto">
          <a:xfrm>
            <a:off x="3495675" y="34290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40%</a:t>
            </a:r>
            <a:endParaRPr lang="en-US" sz="1200" i="1">
              <a:solidFill>
                <a:schemeClr val="bg1"/>
              </a:solidFill>
            </a:endParaRPr>
          </a:p>
        </p:txBody>
      </p:sp>
      <p:sp>
        <p:nvSpPr>
          <p:cNvPr id="21558" name="Rectangle 56"/>
          <p:cNvSpPr>
            <a:spLocks noChangeArrowheads="1"/>
          </p:cNvSpPr>
          <p:nvPr/>
        </p:nvSpPr>
        <p:spPr bwMode="auto">
          <a:xfrm>
            <a:off x="3333750" y="39052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35%</a:t>
            </a:r>
            <a:endParaRPr lang="en-US" sz="1200" i="1">
              <a:solidFill>
                <a:schemeClr val="bg1"/>
              </a:solidFill>
            </a:endParaRPr>
          </a:p>
        </p:txBody>
      </p:sp>
      <p:sp>
        <p:nvSpPr>
          <p:cNvPr id="21559" name="Rectangle 57"/>
          <p:cNvSpPr>
            <a:spLocks noChangeArrowheads="1"/>
          </p:cNvSpPr>
          <p:nvPr/>
        </p:nvSpPr>
        <p:spPr bwMode="auto">
          <a:xfrm>
            <a:off x="3276600" y="43719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33%</a:t>
            </a:r>
            <a:endParaRPr lang="en-US" sz="1200" i="1">
              <a:solidFill>
                <a:schemeClr val="bg1"/>
              </a:solidFill>
            </a:endParaRPr>
          </a:p>
        </p:txBody>
      </p:sp>
      <p:sp>
        <p:nvSpPr>
          <p:cNvPr id="21560" name="Rectangle 58"/>
          <p:cNvSpPr>
            <a:spLocks noChangeArrowheads="1"/>
          </p:cNvSpPr>
          <p:nvPr/>
        </p:nvSpPr>
        <p:spPr bwMode="auto">
          <a:xfrm>
            <a:off x="2962275"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23%</a:t>
            </a:r>
            <a:endParaRPr lang="en-US" sz="1200" i="1">
              <a:solidFill>
                <a:schemeClr val="bg1"/>
              </a:solidFill>
            </a:endParaRPr>
          </a:p>
        </p:txBody>
      </p:sp>
      <p:sp>
        <p:nvSpPr>
          <p:cNvPr id="21561" name="Rectangle 59"/>
          <p:cNvSpPr>
            <a:spLocks noChangeArrowheads="1"/>
          </p:cNvSpPr>
          <p:nvPr/>
        </p:nvSpPr>
        <p:spPr bwMode="auto">
          <a:xfrm>
            <a:off x="2895600" y="53054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21%</a:t>
            </a:r>
            <a:endParaRPr lang="en-US" sz="1200" i="1">
              <a:solidFill>
                <a:schemeClr val="bg1"/>
              </a:solidFill>
            </a:endParaRPr>
          </a:p>
        </p:txBody>
      </p:sp>
      <p:sp>
        <p:nvSpPr>
          <p:cNvPr id="21562" name="Rectangle 60"/>
          <p:cNvSpPr>
            <a:spLocks noChangeArrowheads="1"/>
          </p:cNvSpPr>
          <p:nvPr/>
        </p:nvSpPr>
        <p:spPr bwMode="auto">
          <a:xfrm>
            <a:off x="7086600" y="20288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46%</a:t>
            </a:r>
            <a:endParaRPr lang="en-US" sz="1200" i="1"/>
          </a:p>
        </p:txBody>
      </p:sp>
      <p:sp>
        <p:nvSpPr>
          <p:cNvPr id="21563" name="Rectangle 61"/>
          <p:cNvSpPr>
            <a:spLocks noChangeArrowheads="1"/>
          </p:cNvSpPr>
          <p:nvPr/>
        </p:nvSpPr>
        <p:spPr bwMode="auto">
          <a:xfrm>
            <a:off x="6324600" y="24955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42%</a:t>
            </a:r>
            <a:endParaRPr lang="en-US" sz="1200" i="1"/>
          </a:p>
        </p:txBody>
      </p:sp>
      <p:sp>
        <p:nvSpPr>
          <p:cNvPr id="21564" name="Rectangle 62"/>
          <p:cNvSpPr>
            <a:spLocks noChangeArrowheads="1"/>
          </p:cNvSpPr>
          <p:nvPr/>
        </p:nvSpPr>
        <p:spPr bwMode="auto">
          <a:xfrm>
            <a:off x="5886450" y="29622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28%</a:t>
            </a:r>
            <a:endParaRPr lang="en-US" sz="1200" i="1"/>
          </a:p>
        </p:txBody>
      </p:sp>
      <p:sp>
        <p:nvSpPr>
          <p:cNvPr id="21565" name="Rectangle 63"/>
          <p:cNvSpPr>
            <a:spLocks noChangeArrowheads="1"/>
          </p:cNvSpPr>
          <p:nvPr/>
        </p:nvSpPr>
        <p:spPr bwMode="auto">
          <a:xfrm>
            <a:off x="6515100" y="34290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56%</a:t>
            </a:r>
            <a:endParaRPr lang="en-US" sz="1200" i="1"/>
          </a:p>
        </p:txBody>
      </p:sp>
      <p:sp>
        <p:nvSpPr>
          <p:cNvPr id="21566" name="Rectangle 64"/>
          <p:cNvSpPr>
            <a:spLocks noChangeArrowheads="1"/>
          </p:cNvSpPr>
          <p:nvPr/>
        </p:nvSpPr>
        <p:spPr bwMode="auto">
          <a:xfrm>
            <a:off x="5915025" y="39052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47%</a:t>
            </a:r>
            <a:endParaRPr lang="en-US" sz="1200" i="1"/>
          </a:p>
        </p:txBody>
      </p:sp>
      <p:sp>
        <p:nvSpPr>
          <p:cNvPr id="21567" name="Rectangle 65"/>
          <p:cNvSpPr>
            <a:spLocks noChangeArrowheads="1"/>
          </p:cNvSpPr>
          <p:nvPr/>
        </p:nvSpPr>
        <p:spPr bwMode="auto">
          <a:xfrm>
            <a:off x="5572125" y="43719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40%</a:t>
            </a:r>
            <a:endParaRPr lang="en-US" sz="1200" i="1"/>
          </a:p>
        </p:txBody>
      </p:sp>
      <p:sp>
        <p:nvSpPr>
          <p:cNvPr id="21568" name="Rectangle 66"/>
          <p:cNvSpPr>
            <a:spLocks noChangeArrowheads="1"/>
          </p:cNvSpPr>
          <p:nvPr/>
        </p:nvSpPr>
        <p:spPr bwMode="auto">
          <a:xfrm>
            <a:off x="4191000"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16%</a:t>
            </a:r>
            <a:endParaRPr lang="en-US" sz="1200" i="1"/>
          </a:p>
        </p:txBody>
      </p:sp>
      <p:sp>
        <p:nvSpPr>
          <p:cNvPr id="21569" name="Rectangle 67"/>
          <p:cNvSpPr>
            <a:spLocks noChangeArrowheads="1"/>
          </p:cNvSpPr>
          <p:nvPr/>
        </p:nvSpPr>
        <p:spPr bwMode="auto">
          <a:xfrm>
            <a:off x="4505325" y="53054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30%</a:t>
            </a:r>
            <a:endParaRPr lang="en-US" sz="1200" i="1"/>
          </a:p>
        </p:txBody>
      </p:sp>
      <p:sp>
        <p:nvSpPr>
          <p:cNvPr id="21570" name="Rectangle 68"/>
          <p:cNvSpPr>
            <a:spLocks noChangeArrowheads="1"/>
          </p:cNvSpPr>
          <p:nvPr/>
        </p:nvSpPr>
        <p:spPr bwMode="auto">
          <a:xfrm>
            <a:off x="8086725" y="24955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14%</a:t>
            </a:r>
            <a:endParaRPr lang="en-US" sz="1200" i="1"/>
          </a:p>
        </p:txBody>
      </p:sp>
      <p:sp>
        <p:nvSpPr>
          <p:cNvPr id="21571" name="Rectangle 69"/>
          <p:cNvSpPr>
            <a:spLocks noChangeArrowheads="1"/>
          </p:cNvSpPr>
          <p:nvPr/>
        </p:nvSpPr>
        <p:spPr bwMode="auto">
          <a:xfrm>
            <a:off x="7591425" y="29622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26%</a:t>
            </a:r>
            <a:endParaRPr lang="en-US" sz="1200" i="1"/>
          </a:p>
        </p:txBody>
      </p:sp>
      <p:sp>
        <p:nvSpPr>
          <p:cNvPr id="21572" name="Rectangle 70"/>
          <p:cNvSpPr>
            <a:spLocks noChangeArrowheads="1"/>
          </p:cNvSpPr>
          <p:nvPr/>
        </p:nvSpPr>
        <p:spPr bwMode="auto">
          <a:xfrm>
            <a:off x="8448675" y="3429000"/>
            <a:ext cx="1825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a:t>
            </a:r>
            <a:endParaRPr lang="en-US" sz="1200" i="1"/>
          </a:p>
        </p:txBody>
      </p:sp>
      <p:sp>
        <p:nvSpPr>
          <p:cNvPr id="21573" name="Rectangle 71"/>
          <p:cNvSpPr>
            <a:spLocks noChangeArrowheads="1"/>
          </p:cNvSpPr>
          <p:nvPr/>
        </p:nvSpPr>
        <p:spPr bwMode="auto">
          <a:xfrm>
            <a:off x="7962900" y="390525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18%</a:t>
            </a:r>
            <a:endParaRPr lang="en-US" sz="1200" i="1"/>
          </a:p>
        </p:txBody>
      </p:sp>
      <p:sp>
        <p:nvSpPr>
          <p:cNvPr id="21574" name="Rectangle 72"/>
          <p:cNvSpPr>
            <a:spLocks noChangeArrowheads="1"/>
          </p:cNvSpPr>
          <p:nvPr/>
        </p:nvSpPr>
        <p:spPr bwMode="auto">
          <a:xfrm>
            <a:off x="7686675" y="437197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27%</a:t>
            </a:r>
            <a:endParaRPr lang="en-US" sz="1200" i="1"/>
          </a:p>
        </p:txBody>
      </p:sp>
      <p:sp>
        <p:nvSpPr>
          <p:cNvPr id="21575" name="Rectangle 73"/>
          <p:cNvSpPr>
            <a:spLocks noChangeArrowheads="1"/>
          </p:cNvSpPr>
          <p:nvPr/>
        </p:nvSpPr>
        <p:spPr bwMode="auto">
          <a:xfrm>
            <a:off x="6172200"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47%</a:t>
            </a:r>
            <a:endParaRPr lang="en-US" sz="1200" i="1"/>
          </a:p>
        </p:txBody>
      </p:sp>
      <p:sp>
        <p:nvSpPr>
          <p:cNvPr id="21576" name="Rectangle 74"/>
          <p:cNvSpPr>
            <a:spLocks noChangeArrowheads="1"/>
          </p:cNvSpPr>
          <p:nvPr/>
        </p:nvSpPr>
        <p:spPr bwMode="auto">
          <a:xfrm>
            <a:off x="6991350" y="53054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49%</a:t>
            </a:r>
            <a:endParaRPr lang="en-US" sz="1200" i="1"/>
          </a:p>
        </p:txBody>
      </p:sp>
      <p:sp>
        <p:nvSpPr>
          <p:cNvPr id="21577" name="Rectangle 75"/>
          <p:cNvSpPr>
            <a:spLocks noChangeArrowheads="1"/>
          </p:cNvSpPr>
          <p:nvPr/>
        </p:nvSpPr>
        <p:spPr bwMode="auto">
          <a:xfrm>
            <a:off x="8578850" y="2962275"/>
            <a:ext cx="18256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2%</a:t>
            </a:r>
            <a:endParaRPr lang="en-US" sz="1200" i="1">
              <a:solidFill>
                <a:schemeClr val="bg1"/>
              </a:solidFill>
            </a:endParaRPr>
          </a:p>
        </p:txBody>
      </p:sp>
      <p:sp>
        <p:nvSpPr>
          <p:cNvPr id="21578" name="Rectangle 76"/>
          <p:cNvSpPr>
            <a:spLocks noChangeArrowheads="1"/>
          </p:cNvSpPr>
          <p:nvPr/>
        </p:nvSpPr>
        <p:spPr bwMode="auto">
          <a:xfrm>
            <a:off x="8086725" y="4838700"/>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chemeClr val="bg1"/>
                </a:solidFill>
              </a:rPr>
              <a:t>14%</a:t>
            </a:r>
            <a:endParaRPr lang="en-US" sz="1200" i="1">
              <a:solidFill>
                <a:schemeClr val="bg1"/>
              </a:solidFill>
            </a:endParaRPr>
          </a:p>
        </p:txBody>
      </p:sp>
      <p:sp>
        <p:nvSpPr>
          <p:cNvPr id="21579" name="Rectangle 77"/>
          <p:cNvSpPr>
            <a:spLocks noChangeArrowheads="1"/>
          </p:cNvSpPr>
          <p:nvPr/>
        </p:nvSpPr>
        <p:spPr bwMode="auto">
          <a:xfrm>
            <a:off x="2276475" y="5724525"/>
            <a:ext cx="1825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0%</a:t>
            </a:r>
            <a:endParaRPr lang="en-US" sz="1200" i="1"/>
          </a:p>
        </p:txBody>
      </p:sp>
      <p:sp>
        <p:nvSpPr>
          <p:cNvPr id="21580" name="Rectangle 78"/>
          <p:cNvSpPr>
            <a:spLocks noChangeArrowheads="1"/>
          </p:cNvSpPr>
          <p:nvPr/>
        </p:nvSpPr>
        <p:spPr bwMode="auto">
          <a:xfrm>
            <a:off x="3495675"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20%</a:t>
            </a:r>
            <a:endParaRPr lang="en-US" sz="1200" i="1"/>
          </a:p>
        </p:txBody>
      </p:sp>
      <p:sp>
        <p:nvSpPr>
          <p:cNvPr id="21581" name="Rectangle 79"/>
          <p:cNvSpPr>
            <a:spLocks noChangeArrowheads="1"/>
          </p:cNvSpPr>
          <p:nvPr/>
        </p:nvSpPr>
        <p:spPr bwMode="auto">
          <a:xfrm>
            <a:off x="4752975"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40%</a:t>
            </a:r>
            <a:endParaRPr lang="en-US" sz="1200" i="1"/>
          </a:p>
        </p:txBody>
      </p:sp>
      <p:sp>
        <p:nvSpPr>
          <p:cNvPr id="21582" name="Rectangle 80"/>
          <p:cNvSpPr>
            <a:spLocks noChangeArrowheads="1"/>
          </p:cNvSpPr>
          <p:nvPr/>
        </p:nvSpPr>
        <p:spPr bwMode="auto">
          <a:xfrm>
            <a:off x="6019800"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60%</a:t>
            </a:r>
            <a:endParaRPr lang="en-US" sz="1200" i="1"/>
          </a:p>
        </p:txBody>
      </p:sp>
      <p:sp>
        <p:nvSpPr>
          <p:cNvPr id="21583" name="Rectangle 81"/>
          <p:cNvSpPr>
            <a:spLocks noChangeArrowheads="1"/>
          </p:cNvSpPr>
          <p:nvPr/>
        </p:nvSpPr>
        <p:spPr bwMode="auto">
          <a:xfrm>
            <a:off x="7277100" y="5724525"/>
            <a:ext cx="2524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80%</a:t>
            </a:r>
            <a:endParaRPr lang="en-US" sz="1200" i="1"/>
          </a:p>
        </p:txBody>
      </p:sp>
      <p:sp>
        <p:nvSpPr>
          <p:cNvPr id="21584" name="Rectangle 82"/>
          <p:cNvSpPr>
            <a:spLocks noChangeArrowheads="1"/>
          </p:cNvSpPr>
          <p:nvPr/>
        </p:nvSpPr>
        <p:spPr bwMode="auto">
          <a:xfrm>
            <a:off x="8505825" y="5724525"/>
            <a:ext cx="3222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100%</a:t>
            </a:r>
            <a:endParaRPr lang="en-US" sz="1200" i="1"/>
          </a:p>
        </p:txBody>
      </p:sp>
      <p:sp>
        <p:nvSpPr>
          <p:cNvPr id="21585" name="Rectangle 83"/>
          <p:cNvSpPr>
            <a:spLocks noChangeArrowheads="1"/>
          </p:cNvSpPr>
          <p:nvPr/>
        </p:nvSpPr>
        <p:spPr bwMode="auto">
          <a:xfrm>
            <a:off x="666750" y="2038350"/>
            <a:ext cx="1600200"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Better systems and methods</a:t>
            </a:r>
            <a:endParaRPr lang="en-US" sz="1200" i="1"/>
          </a:p>
        </p:txBody>
      </p:sp>
      <p:sp>
        <p:nvSpPr>
          <p:cNvPr id="21586" name="Rectangle 84"/>
          <p:cNvSpPr>
            <a:spLocks noChangeArrowheads="1"/>
          </p:cNvSpPr>
          <p:nvPr/>
        </p:nvSpPr>
        <p:spPr bwMode="auto">
          <a:xfrm>
            <a:off x="1028700" y="2505075"/>
            <a:ext cx="1263650"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Better plant work force</a:t>
            </a:r>
            <a:endParaRPr lang="en-US" sz="1200" i="1"/>
          </a:p>
        </p:txBody>
      </p:sp>
      <p:sp>
        <p:nvSpPr>
          <p:cNvPr id="21587" name="Rectangle 85"/>
          <p:cNvSpPr>
            <a:spLocks noChangeArrowheads="1"/>
          </p:cNvSpPr>
          <p:nvPr/>
        </p:nvSpPr>
        <p:spPr bwMode="auto">
          <a:xfrm>
            <a:off x="1171575" y="2971800"/>
            <a:ext cx="110966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Better direct reports</a:t>
            </a:r>
            <a:endParaRPr lang="en-US" sz="1200" i="1"/>
          </a:p>
        </p:txBody>
      </p:sp>
      <p:sp>
        <p:nvSpPr>
          <p:cNvPr id="21588" name="Rectangle 86"/>
          <p:cNvSpPr>
            <a:spLocks noChangeArrowheads="1"/>
          </p:cNvSpPr>
          <p:nvPr/>
        </p:nvSpPr>
        <p:spPr bwMode="auto">
          <a:xfrm>
            <a:off x="342900" y="3352800"/>
            <a:ext cx="1963738"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Better grip on integration with other</a:t>
            </a:r>
            <a:endParaRPr lang="en-US" sz="1200" i="1"/>
          </a:p>
        </p:txBody>
      </p:sp>
      <p:sp>
        <p:nvSpPr>
          <p:cNvPr id="21589" name="Rectangle 87"/>
          <p:cNvSpPr>
            <a:spLocks noChangeArrowheads="1"/>
          </p:cNvSpPr>
          <p:nvPr/>
        </p:nvSpPr>
        <p:spPr bwMode="auto">
          <a:xfrm>
            <a:off x="1057275" y="3514725"/>
            <a:ext cx="504825"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functions</a:t>
            </a:r>
            <a:endParaRPr lang="en-US" sz="1200" i="1"/>
          </a:p>
        </p:txBody>
      </p:sp>
      <p:sp>
        <p:nvSpPr>
          <p:cNvPr id="21590" name="Rectangle 88"/>
          <p:cNvSpPr>
            <a:spLocks noChangeArrowheads="1"/>
          </p:cNvSpPr>
          <p:nvPr/>
        </p:nvSpPr>
        <p:spPr bwMode="auto">
          <a:xfrm>
            <a:off x="266700" y="3905250"/>
            <a:ext cx="20431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More time to plan for the longer term</a:t>
            </a:r>
            <a:endParaRPr lang="en-US" sz="1200" i="1"/>
          </a:p>
        </p:txBody>
      </p:sp>
      <p:sp>
        <p:nvSpPr>
          <p:cNvPr id="21591" name="Rectangle 89"/>
          <p:cNvSpPr>
            <a:spLocks noChangeArrowheads="1"/>
          </p:cNvSpPr>
          <p:nvPr/>
        </p:nvSpPr>
        <p:spPr bwMode="auto">
          <a:xfrm>
            <a:off x="542925" y="4286250"/>
            <a:ext cx="1741488"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Less complexity in a number of</a:t>
            </a:r>
            <a:endParaRPr lang="en-US" sz="1200" i="1"/>
          </a:p>
        </p:txBody>
      </p:sp>
      <p:sp>
        <p:nvSpPr>
          <p:cNvPr id="21592" name="Rectangle 90"/>
          <p:cNvSpPr>
            <a:spLocks noChangeArrowheads="1"/>
          </p:cNvSpPr>
          <p:nvPr/>
        </p:nvSpPr>
        <p:spPr bwMode="auto">
          <a:xfrm>
            <a:off x="990600" y="4448175"/>
            <a:ext cx="8493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different issues</a:t>
            </a:r>
            <a:endParaRPr lang="en-US" sz="1200" i="1"/>
          </a:p>
        </p:txBody>
      </p:sp>
      <p:sp>
        <p:nvSpPr>
          <p:cNvPr id="21593" name="Rectangle 91"/>
          <p:cNvSpPr>
            <a:spLocks noChangeArrowheads="1"/>
          </p:cNvSpPr>
          <p:nvPr/>
        </p:nvSpPr>
        <p:spPr bwMode="auto">
          <a:xfrm>
            <a:off x="933450" y="4838700"/>
            <a:ext cx="13827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More cooperative unions</a:t>
            </a:r>
            <a:endParaRPr lang="en-US" sz="1200" i="1"/>
          </a:p>
        </p:txBody>
      </p:sp>
      <p:sp>
        <p:nvSpPr>
          <p:cNvPr id="21594" name="Rectangle 92"/>
          <p:cNvSpPr>
            <a:spLocks noChangeArrowheads="1"/>
          </p:cNvSpPr>
          <p:nvPr/>
        </p:nvSpPr>
        <p:spPr bwMode="auto">
          <a:xfrm>
            <a:off x="390525" y="5305425"/>
            <a:ext cx="1941513"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rPr>
              <a:t>Fewer administrative requirements</a:t>
            </a:r>
            <a:endParaRPr lang="en-US" sz="1200" i="1"/>
          </a:p>
        </p:txBody>
      </p:sp>
      <p:sp>
        <p:nvSpPr>
          <p:cNvPr id="21595" name="Rectangle 93"/>
          <p:cNvSpPr>
            <a:spLocks noChangeArrowheads="1"/>
          </p:cNvSpPr>
          <p:nvPr/>
        </p:nvSpPr>
        <p:spPr bwMode="auto">
          <a:xfrm>
            <a:off x="820738" y="1560513"/>
            <a:ext cx="1420812" cy="244475"/>
          </a:xfrm>
          <a:prstGeom prst="rect">
            <a:avLst/>
          </a:prstGeom>
          <a:noFill/>
          <a:ln w="12700" algn="ctr">
            <a:noFill/>
            <a:miter lim="800000"/>
            <a:headEnd/>
            <a:tailEnd/>
          </a:ln>
        </p:spPr>
        <p:txBody>
          <a:bodyPr wrap="none">
            <a:spAutoFit/>
          </a:bodyPr>
          <a:lstStyle/>
          <a:p>
            <a:pPr eaLnBrk="0" hangingPunct="0"/>
            <a:r>
              <a:rPr lang="en-US" sz="1000" b="1"/>
              <a:t>Improvement Levers</a:t>
            </a:r>
          </a:p>
        </p:txBody>
      </p:sp>
      <p:sp>
        <p:nvSpPr>
          <p:cNvPr id="21596" name="Rectangle 94"/>
          <p:cNvSpPr>
            <a:spLocks noChangeArrowheads="1"/>
          </p:cNvSpPr>
          <p:nvPr/>
        </p:nvSpPr>
        <p:spPr bwMode="auto">
          <a:xfrm>
            <a:off x="5710238" y="1633538"/>
            <a:ext cx="76200" cy="76200"/>
          </a:xfrm>
          <a:prstGeom prst="rect">
            <a:avLst/>
          </a:prstGeom>
          <a:solidFill>
            <a:srgbClr val="0000FF"/>
          </a:solidFill>
          <a:ln w="9525">
            <a:solidFill>
              <a:srgbClr val="000000"/>
            </a:solidFill>
            <a:miter lim="800000"/>
            <a:headEnd/>
            <a:tailEnd/>
          </a:ln>
        </p:spPr>
        <p:txBody>
          <a:bodyPr/>
          <a:lstStyle/>
          <a:p>
            <a:endParaRPr lang="en-US"/>
          </a:p>
        </p:txBody>
      </p:sp>
      <p:sp>
        <p:nvSpPr>
          <p:cNvPr id="21597" name="Rectangle 95"/>
          <p:cNvSpPr>
            <a:spLocks noChangeArrowheads="1"/>
          </p:cNvSpPr>
          <p:nvPr/>
        </p:nvSpPr>
        <p:spPr bwMode="auto">
          <a:xfrm>
            <a:off x="6110288" y="1639888"/>
            <a:ext cx="76200" cy="76200"/>
          </a:xfrm>
          <a:prstGeom prst="rect">
            <a:avLst/>
          </a:prstGeom>
          <a:solidFill>
            <a:srgbClr val="66CCFF"/>
          </a:solidFill>
          <a:ln w="9525">
            <a:solidFill>
              <a:srgbClr val="000000"/>
            </a:solidFill>
            <a:miter lim="800000"/>
            <a:headEnd/>
            <a:tailEnd/>
          </a:ln>
        </p:spPr>
        <p:txBody>
          <a:bodyPr/>
          <a:lstStyle/>
          <a:p>
            <a:endParaRPr lang="en-US"/>
          </a:p>
        </p:txBody>
      </p:sp>
      <p:sp>
        <p:nvSpPr>
          <p:cNvPr id="21598" name="Rectangle 96"/>
          <p:cNvSpPr>
            <a:spLocks noChangeArrowheads="1"/>
          </p:cNvSpPr>
          <p:nvPr/>
        </p:nvSpPr>
        <p:spPr bwMode="auto">
          <a:xfrm>
            <a:off x="6713538" y="1646238"/>
            <a:ext cx="76200" cy="76200"/>
          </a:xfrm>
          <a:prstGeom prst="rect">
            <a:avLst/>
          </a:prstGeom>
          <a:solidFill>
            <a:schemeClr val="folHlink"/>
          </a:solidFill>
          <a:ln w="9525">
            <a:solidFill>
              <a:srgbClr val="000000"/>
            </a:solidFill>
            <a:miter lim="800000"/>
            <a:headEnd/>
            <a:tailEnd/>
          </a:ln>
        </p:spPr>
        <p:txBody>
          <a:bodyPr/>
          <a:lstStyle/>
          <a:p>
            <a:endParaRPr lang="en-US"/>
          </a:p>
        </p:txBody>
      </p:sp>
      <p:sp>
        <p:nvSpPr>
          <p:cNvPr id="21599" name="Rectangle 97"/>
          <p:cNvSpPr>
            <a:spLocks noChangeArrowheads="1"/>
          </p:cNvSpPr>
          <p:nvPr/>
        </p:nvSpPr>
        <p:spPr bwMode="auto">
          <a:xfrm>
            <a:off x="7653338" y="1639888"/>
            <a:ext cx="76200" cy="76200"/>
          </a:xfrm>
          <a:prstGeom prst="rect">
            <a:avLst/>
          </a:prstGeom>
          <a:solidFill>
            <a:srgbClr val="000000"/>
          </a:solidFill>
          <a:ln w="9525">
            <a:solidFill>
              <a:srgbClr val="000000"/>
            </a:solidFill>
            <a:miter lim="800000"/>
            <a:headEnd/>
            <a:tailEnd/>
          </a:ln>
        </p:spPr>
        <p:txBody>
          <a:bodyPr/>
          <a:lstStyle/>
          <a:p>
            <a:endParaRPr lang="en-US"/>
          </a:p>
        </p:txBody>
      </p:sp>
      <p:sp>
        <p:nvSpPr>
          <p:cNvPr id="21600" name="Rectangle 98"/>
          <p:cNvSpPr>
            <a:spLocks noChangeArrowheads="1"/>
          </p:cNvSpPr>
          <p:nvPr/>
        </p:nvSpPr>
        <p:spPr bwMode="auto">
          <a:xfrm>
            <a:off x="3038475" y="1557338"/>
            <a:ext cx="5011738" cy="244475"/>
          </a:xfrm>
          <a:prstGeom prst="rect">
            <a:avLst/>
          </a:prstGeom>
          <a:noFill/>
          <a:ln w="12700" algn="ctr">
            <a:noFill/>
            <a:miter lim="800000"/>
            <a:headEnd/>
            <a:tailEnd/>
          </a:ln>
        </p:spPr>
        <p:txBody>
          <a:bodyPr wrap="none">
            <a:spAutoFit/>
          </a:bodyPr>
          <a:lstStyle/>
          <a:p>
            <a:pPr eaLnBrk="0" hangingPunct="0"/>
            <a:r>
              <a:rPr lang="en-US" sz="1000" b="1"/>
              <a:t>Percentage of Survey Respondents </a:t>
            </a:r>
            <a:r>
              <a:rPr lang="en-US" sz="1000"/>
              <a:t>stating    High,   Medium,   Low Priority or    N/A</a:t>
            </a:r>
          </a:p>
        </p:txBody>
      </p:sp>
      <p:sp>
        <p:nvSpPr>
          <p:cNvPr id="21601" name="Rectangle 99"/>
          <p:cNvSpPr>
            <a:spLocks noChangeArrowheads="1"/>
          </p:cNvSpPr>
          <p:nvPr/>
        </p:nvSpPr>
        <p:spPr bwMode="auto">
          <a:xfrm>
            <a:off x="184150" y="6016625"/>
            <a:ext cx="5357813" cy="244475"/>
          </a:xfrm>
          <a:prstGeom prst="rect">
            <a:avLst/>
          </a:prstGeom>
          <a:noFill/>
          <a:ln w="12700" algn="ctr">
            <a:noFill/>
            <a:miter lim="800000"/>
            <a:headEnd/>
            <a:tailEnd/>
          </a:ln>
        </p:spPr>
        <p:txBody>
          <a:bodyPr>
            <a:spAutoFit/>
          </a:bodyPr>
          <a:lstStyle/>
          <a:p>
            <a:pPr eaLnBrk="0" hangingPunct="0"/>
            <a:r>
              <a:rPr lang="en-US" sz="1000" b="1"/>
              <a:t>Source: </a:t>
            </a:r>
            <a:r>
              <a:rPr lang="en-US" sz="1000"/>
              <a:t>Booz Allen Hamilton/IPSOS-MORI survey of manufacturing leaders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t>Goals &amp; Approach of this course</a:t>
            </a:r>
          </a:p>
        </p:txBody>
      </p:sp>
      <p:sp>
        <p:nvSpPr>
          <p:cNvPr id="141315" name="Rectangle 3"/>
          <p:cNvSpPr>
            <a:spLocks noGrp="1" noChangeArrowheads="1"/>
          </p:cNvSpPr>
          <p:nvPr>
            <p:ph idx="1"/>
          </p:nvPr>
        </p:nvSpPr>
        <p:spPr>
          <a:xfrm>
            <a:off x="354013" y="1098550"/>
            <a:ext cx="8574087" cy="5302250"/>
          </a:xfrm>
        </p:spPr>
        <p:txBody>
          <a:bodyPr/>
          <a:lstStyle/>
          <a:p>
            <a:pPr marL="457200" indent="-457200" eaLnBrk="1" hangingPunct="1"/>
            <a:r>
              <a:rPr lang="en-US" smtClean="0"/>
              <a:t>Goal: by the end of this course you will be able to:</a:t>
            </a:r>
          </a:p>
          <a:p>
            <a:pPr marL="838200" lvl="1" indent="-381000" eaLnBrk="1" hangingPunct="1">
              <a:buFontTx/>
              <a:buAutoNum type="arabicPeriod"/>
            </a:pPr>
            <a:r>
              <a:rPr lang="en-US" smtClean="0">
                <a:solidFill>
                  <a:srgbClr val="FF3300"/>
                </a:solidFill>
              </a:rPr>
              <a:t>Formulate an operations strategy</a:t>
            </a:r>
          </a:p>
          <a:p>
            <a:pPr marL="1257300" lvl="2" indent="-342900" eaLnBrk="1" hangingPunct="1"/>
            <a:r>
              <a:rPr lang="en-US" smtClean="0"/>
              <a:t>Understand the key elements and decisions</a:t>
            </a:r>
          </a:p>
          <a:p>
            <a:pPr marL="838200" lvl="1" indent="-381000" eaLnBrk="1" hangingPunct="1">
              <a:buFontTx/>
              <a:buAutoNum type="arabicPeriod"/>
            </a:pPr>
            <a:r>
              <a:rPr lang="en-US" smtClean="0">
                <a:solidFill>
                  <a:srgbClr val="FF3300"/>
                </a:solidFill>
              </a:rPr>
              <a:t>Analyze, Value and Optimize an operations strategy</a:t>
            </a:r>
          </a:p>
          <a:p>
            <a:pPr marL="1257300" lvl="2" indent="-342900" eaLnBrk="1" hangingPunct="1"/>
            <a:r>
              <a:rPr lang="en-US" smtClean="0"/>
              <a:t>Analyze key drivers/decisions for each element in an ops strategy</a:t>
            </a:r>
          </a:p>
          <a:p>
            <a:pPr marL="1257300" lvl="2" indent="-342900" eaLnBrk="1" hangingPunct="1"/>
            <a:r>
              <a:rPr lang="en-US" smtClean="0"/>
              <a:t>Evaluate them qualitatively and financially</a:t>
            </a:r>
          </a:p>
          <a:p>
            <a:pPr marL="1257300" lvl="2" indent="-342900" eaLnBrk="1" hangingPunct="1"/>
            <a:r>
              <a:rPr lang="en-US" smtClean="0"/>
              <a:t>Develop recommendations and implementation plans</a:t>
            </a:r>
          </a:p>
          <a:p>
            <a:pPr marL="457200" indent="-457200" eaLnBrk="1" hangingPunct="1"/>
            <a:endParaRPr lang="en-US" smtClean="0"/>
          </a:p>
          <a:p>
            <a:pPr marL="457200" indent="-457200" eaLnBrk="1" hangingPunct="1"/>
            <a:r>
              <a:rPr lang="en-US" smtClean="0"/>
              <a:t>Approach:	</a:t>
            </a:r>
            <a:endParaRPr lang="en-US" smtClean="0">
              <a:solidFill>
                <a:srgbClr val="FF3300"/>
              </a:solidFill>
            </a:endParaRPr>
          </a:p>
          <a:p>
            <a:pPr marL="838200" lvl="1" indent="-381000" eaLnBrk="1" hangingPunct="1">
              <a:buFontTx/>
              <a:buAutoNum type="arabicPeriod"/>
            </a:pPr>
            <a:r>
              <a:rPr lang="en-US" smtClean="0">
                <a:solidFill>
                  <a:srgbClr val="FF3300"/>
                </a:solidFill>
              </a:rPr>
              <a:t>Connect the strategic level with the operational level</a:t>
            </a:r>
          </a:p>
          <a:p>
            <a:pPr marL="1257300" lvl="2" indent="-342900" eaLnBrk="1" hangingPunct="1"/>
            <a:r>
              <a:rPr lang="en-US" smtClean="0"/>
              <a:t>Each session and case will have strategic level questions</a:t>
            </a:r>
          </a:p>
          <a:p>
            <a:pPr marL="1257300" lvl="2" indent="-342900" eaLnBrk="1" hangingPunct="1"/>
            <a:r>
              <a:rPr lang="en-US" smtClean="0"/>
              <a:t>We will use detailed operational analysis to guide strategic decisions so they are grounded in reality</a:t>
            </a:r>
          </a:p>
          <a:p>
            <a:pPr marL="838200" lvl="1" indent="-381000" eaLnBrk="1" hangingPunct="1">
              <a:buFontTx/>
              <a:buAutoNum type="arabicPeriod"/>
            </a:pPr>
            <a:r>
              <a:rPr lang="en-US" smtClean="0">
                <a:solidFill>
                  <a:srgbClr val="FF3300"/>
                </a:solidFill>
              </a:rPr>
              <a:t>Our metric is value maximization using qualitative and quantitative tools </a:t>
            </a:r>
            <a:r>
              <a:rPr lang="en-US" smtClean="0"/>
              <a:t> </a:t>
            </a:r>
          </a:p>
          <a:p>
            <a:pPr marL="1257300" lvl="2" indent="-342900" eaLnBrk="1" hangingPunct="1"/>
            <a:r>
              <a:rPr lang="en-US" smtClean="0"/>
              <a:t>Each week will focus on a key decision in operations strategy; each case will ask for a quantitative analysis</a:t>
            </a:r>
          </a:p>
          <a:p>
            <a:pPr marL="1257300" lvl="2" indent="-342900" eaLnBrk="1" hangingPunct="1"/>
            <a:r>
              <a:rPr lang="en-US" smtClean="0"/>
              <a:t>We will draw on concepts from operations as well as the basics from finance for overall </a:t>
            </a:r>
            <a:r>
              <a:rPr lang="en-US" i="1" smtClean="0"/>
              <a:t>evaluation </a:t>
            </a:r>
            <a:r>
              <a:rPr lang="en-US" smtClean="0"/>
              <a:t>(NPV, risk) and strategy</a:t>
            </a:r>
          </a:p>
        </p:txBody>
      </p:sp>
      <p:sp>
        <p:nvSpPr>
          <p:cNvPr id="22532" name="AutoShape 4"/>
          <p:cNvSpPr>
            <a:spLocks noChangeArrowheads="1"/>
          </p:cNvSpPr>
          <p:nvPr/>
        </p:nvSpPr>
        <p:spPr bwMode="auto">
          <a:xfrm>
            <a:off x="7588250" y="1466850"/>
            <a:ext cx="1317625" cy="484188"/>
          </a:xfrm>
          <a:prstGeom prst="wedgeRoundRectCallout">
            <a:avLst>
              <a:gd name="adj1" fmla="val -126625"/>
              <a:gd name="adj2" fmla="val 36231"/>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descriptive</a:t>
            </a:r>
          </a:p>
        </p:txBody>
      </p:sp>
      <p:sp>
        <p:nvSpPr>
          <p:cNvPr id="22533" name="AutoShape 5"/>
          <p:cNvSpPr>
            <a:spLocks noChangeArrowheads="1"/>
          </p:cNvSpPr>
          <p:nvPr/>
        </p:nvSpPr>
        <p:spPr bwMode="auto">
          <a:xfrm>
            <a:off x="7588250" y="2139950"/>
            <a:ext cx="1317625" cy="484188"/>
          </a:xfrm>
          <a:prstGeom prst="wedgeRoundRectCallout">
            <a:avLst>
              <a:gd name="adj1" fmla="val -129278"/>
              <a:gd name="adj2" fmla="val -8361"/>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analytic</a:t>
            </a:r>
          </a:p>
        </p:txBody>
      </p:sp>
      <p:sp>
        <p:nvSpPr>
          <p:cNvPr id="22534" name="AutoShape 6"/>
          <p:cNvSpPr>
            <a:spLocks noChangeArrowheads="1"/>
          </p:cNvSpPr>
          <p:nvPr/>
        </p:nvSpPr>
        <p:spPr bwMode="auto">
          <a:xfrm>
            <a:off x="7588250" y="3190875"/>
            <a:ext cx="1516063" cy="484188"/>
          </a:xfrm>
          <a:prstGeom prst="wedgeRoundRectCallout">
            <a:avLst>
              <a:gd name="adj1" fmla="val -117435"/>
              <a:gd name="adj2" fmla="val -62458"/>
              <a:gd name="adj3" fmla="val 16667"/>
            </a:avLst>
          </a:prstGeom>
          <a:solidFill>
            <a:srgbClr val="CCFFCC"/>
          </a:solidFill>
          <a:ln w="9525">
            <a:solidFill>
              <a:schemeClr val="tx1"/>
            </a:solidFill>
            <a:miter lim="800000"/>
            <a:headEnd/>
            <a:tailEnd/>
          </a:ln>
        </p:spPr>
        <p:txBody>
          <a:bodyPr anchor="ctr"/>
          <a:lstStyle/>
          <a:p>
            <a:pPr algn="ctr" eaLnBrk="0" hangingPunct="0"/>
            <a:r>
              <a:rPr lang="en-US" sz="1800">
                <a:latin typeface="Times New Roman" pitchFamily="18" charset="0"/>
              </a:rPr>
              <a:t>insight &amp; action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1315">
                                            <p:txEl>
                                              <p:pRg st="0" end="0"/>
                                            </p:txEl>
                                          </p:spTgt>
                                        </p:tgtEl>
                                        <p:attrNameLst>
                                          <p:attrName>style.visibility</p:attrName>
                                        </p:attrNameLst>
                                      </p:cBhvr>
                                      <p:to>
                                        <p:strVal val="visible"/>
                                      </p:to>
                                    </p:set>
                                    <p:anim calcmode="lin" valueType="num">
                                      <p:cBhvr additive="base">
                                        <p:cTn id="7" dur="500" fill="hold"/>
                                        <p:tgtEl>
                                          <p:spTgt spid="1413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131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1315">
                                            <p:txEl>
                                              <p:pRg st="1" end="1"/>
                                            </p:txEl>
                                          </p:spTgt>
                                        </p:tgtEl>
                                        <p:attrNameLst>
                                          <p:attrName>style.visibility</p:attrName>
                                        </p:attrNameLst>
                                      </p:cBhvr>
                                      <p:to>
                                        <p:strVal val="visible"/>
                                      </p:to>
                                    </p:set>
                                    <p:anim calcmode="lin" valueType="num">
                                      <p:cBhvr additive="base">
                                        <p:cTn id="11" dur="500" fill="hold"/>
                                        <p:tgtEl>
                                          <p:spTgt spid="14131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131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1315">
                                            <p:txEl>
                                              <p:pRg st="2" end="2"/>
                                            </p:txEl>
                                          </p:spTgt>
                                        </p:tgtEl>
                                        <p:attrNameLst>
                                          <p:attrName>style.visibility</p:attrName>
                                        </p:attrNameLst>
                                      </p:cBhvr>
                                      <p:to>
                                        <p:strVal val="visible"/>
                                      </p:to>
                                    </p:set>
                                    <p:anim calcmode="lin" valueType="num">
                                      <p:cBhvr additive="base">
                                        <p:cTn id="15" dur="500" fill="hold"/>
                                        <p:tgtEl>
                                          <p:spTgt spid="14131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413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25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1315">
                                            <p:txEl>
                                              <p:pRg st="3" end="3"/>
                                            </p:txEl>
                                          </p:spTgt>
                                        </p:tgtEl>
                                        <p:attrNameLst>
                                          <p:attrName>style.visibility</p:attrName>
                                        </p:attrNameLst>
                                      </p:cBhvr>
                                      <p:to>
                                        <p:strVal val="visible"/>
                                      </p:to>
                                    </p:set>
                                    <p:anim calcmode="lin" valueType="num">
                                      <p:cBhvr additive="base">
                                        <p:cTn id="25" dur="500" fill="hold"/>
                                        <p:tgtEl>
                                          <p:spTgt spid="14131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1315">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41315">
                                            <p:txEl>
                                              <p:pRg st="4" end="4"/>
                                            </p:txEl>
                                          </p:spTgt>
                                        </p:tgtEl>
                                        <p:attrNameLst>
                                          <p:attrName>style.visibility</p:attrName>
                                        </p:attrNameLst>
                                      </p:cBhvr>
                                      <p:to>
                                        <p:strVal val="visible"/>
                                      </p:to>
                                    </p:set>
                                    <p:anim calcmode="lin" valueType="num">
                                      <p:cBhvr additive="base">
                                        <p:cTn id="29" dur="500" fill="hold"/>
                                        <p:tgtEl>
                                          <p:spTgt spid="141315">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1315">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41315">
                                            <p:txEl>
                                              <p:pRg st="5" end="5"/>
                                            </p:txEl>
                                          </p:spTgt>
                                        </p:tgtEl>
                                        <p:attrNameLst>
                                          <p:attrName>style.visibility</p:attrName>
                                        </p:attrNameLst>
                                      </p:cBhvr>
                                      <p:to>
                                        <p:strVal val="visible"/>
                                      </p:to>
                                    </p:set>
                                    <p:anim calcmode="lin" valueType="num">
                                      <p:cBhvr additive="base">
                                        <p:cTn id="33" dur="500" fill="hold"/>
                                        <p:tgtEl>
                                          <p:spTgt spid="141315">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41315">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1315">
                                            <p:txEl>
                                              <p:pRg st="6" end="6"/>
                                            </p:txEl>
                                          </p:spTgt>
                                        </p:tgtEl>
                                        <p:attrNameLst>
                                          <p:attrName>style.visibility</p:attrName>
                                        </p:attrNameLst>
                                      </p:cBhvr>
                                      <p:to>
                                        <p:strVal val="visible"/>
                                      </p:to>
                                    </p:set>
                                    <p:anim calcmode="lin" valueType="num">
                                      <p:cBhvr additive="base">
                                        <p:cTn id="37" dur="500" fill="hold"/>
                                        <p:tgtEl>
                                          <p:spTgt spid="141315">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131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53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53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1315">
                                            <p:txEl>
                                              <p:pRg st="8" end="8"/>
                                            </p:txEl>
                                          </p:spTgt>
                                        </p:tgtEl>
                                        <p:attrNameLst>
                                          <p:attrName>style.visibility</p:attrName>
                                        </p:attrNameLst>
                                      </p:cBhvr>
                                      <p:to>
                                        <p:strVal val="visible"/>
                                      </p:to>
                                    </p:set>
                                    <p:anim calcmode="lin" valueType="num">
                                      <p:cBhvr additive="base">
                                        <p:cTn id="49" dur="500" fill="hold"/>
                                        <p:tgtEl>
                                          <p:spTgt spid="141315">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41315">
                                            <p:txEl>
                                              <p:pRg st="8" end="8"/>
                                            </p:tx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41315">
                                            <p:txEl>
                                              <p:pRg st="9" end="9"/>
                                            </p:txEl>
                                          </p:spTgt>
                                        </p:tgtEl>
                                        <p:attrNameLst>
                                          <p:attrName>style.visibility</p:attrName>
                                        </p:attrNameLst>
                                      </p:cBhvr>
                                      <p:to>
                                        <p:strVal val="visible"/>
                                      </p:to>
                                    </p:set>
                                    <p:anim calcmode="lin" valueType="num">
                                      <p:cBhvr additive="base">
                                        <p:cTn id="53" dur="500" fill="hold"/>
                                        <p:tgtEl>
                                          <p:spTgt spid="141315">
                                            <p:txEl>
                                              <p:pRg st="9" end="9"/>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41315">
                                            <p:txEl>
                                              <p:pRg st="9" end="9"/>
                                            </p:txEl>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41315">
                                            <p:txEl>
                                              <p:pRg st="10" end="10"/>
                                            </p:txEl>
                                          </p:spTgt>
                                        </p:tgtEl>
                                        <p:attrNameLst>
                                          <p:attrName>style.visibility</p:attrName>
                                        </p:attrNameLst>
                                      </p:cBhvr>
                                      <p:to>
                                        <p:strVal val="visible"/>
                                      </p:to>
                                    </p:set>
                                    <p:anim calcmode="lin" valueType="num">
                                      <p:cBhvr additive="base">
                                        <p:cTn id="57" dur="500" fill="hold"/>
                                        <p:tgtEl>
                                          <p:spTgt spid="141315">
                                            <p:txEl>
                                              <p:pRg st="10" end="1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41315">
                                            <p:txEl>
                                              <p:pRg st="10" end="10"/>
                                            </p:tx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41315">
                                            <p:txEl>
                                              <p:pRg st="11" end="11"/>
                                            </p:txEl>
                                          </p:spTgt>
                                        </p:tgtEl>
                                        <p:attrNameLst>
                                          <p:attrName>style.visibility</p:attrName>
                                        </p:attrNameLst>
                                      </p:cBhvr>
                                      <p:to>
                                        <p:strVal val="visible"/>
                                      </p:to>
                                    </p:set>
                                    <p:anim calcmode="lin" valueType="num">
                                      <p:cBhvr additive="base">
                                        <p:cTn id="61" dur="500" fill="hold"/>
                                        <p:tgtEl>
                                          <p:spTgt spid="141315">
                                            <p:txEl>
                                              <p:pRg st="11" end="1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41315">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1315">
                                            <p:txEl>
                                              <p:pRg st="12" end="12"/>
                                            </p:txEl>
                                          </p:spTgt>
                                        </p:tgtEl>
                                        <p:attrNameLst>
                                          <p:attrName>style.visibility</p:attrName>
                                        </p:attrNameLst>
                                      </p:cBhvr>
                                      <p:to>
                                        <p:strVal val="visible"/>
                                      </p:to>
                                    </p:set>
                                    <p:anim calcmode="lin" valueType="num">
                                      <p:cBhvr additive="base">
                                        <p:cTn id="67" dur="500" fill="hold"/>
                                        <p:tgtEl>
                                          <p:spTgt spid="141315">
                                            <p:txEl>
                                              <p:pRg st="12" end="12"/>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41315">
                                            <p:txEl>
                                              <p:pRg st="12" end="12"/>
                                            </p:txEl>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41315">
                                            <p:txEl>
                                              <p:pRg st="13" end="13"/>
                                            </p:txEl>
                                          </p:spTgt>
                                        </p:tgtEl>
                                        <p:attrNameLst>
                                          <p:attrName>style.visibility</p:attrName>
                                        </p:attrNameLst>
                                      </p:cBhvr>
                                      <p:to>
                                        <p:strVal val="visible"/>
                                      </p:to>
                                    </p:set>
                                    <p:anim calcmode="lin" valueType="num">
                                      <p:cBhvr additive="base">
                                        <p:cTn id="71" dur="500" fill="hold"/>
                                        <p:tgtEl>
                                          <p:spTgt spid="141315">
                                            <p:txEl>
                                              <p:pRg st="13" end="13"/>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41315">
                                            <p:txEl>
                                              <p:pRg st="13" end="13"/>
                                            </p:txEl>
                                          </p:spTgt>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41315">
                                            <p:txEl>
                                              <p:pRg st="14" end="14"/>
                                            </p:txEl>
                                          </p:spTgt>
                                        </p:tgtEl>
                                        <p:attrNameLst>
                                          <p:attrName>style.visibility</p:attrName>
                                        </p:attrNameLst>
                                      </p:cBhvr>
                                      <p:to>
                                        <p:strVal val="visible"/>
                                      </p:to>
                                    </p:set>
                                    <p:anim calcmode="lin" valueType="num">
                                      <p:cBhvr additive="base">
                                        <p:cTn id="75" dur="500" fill="hold"/>
                                        <p:tgtEl>
                                          <p:spTgt spid="141315">
                                            <p:txEl>
                                              <p:pRg st="14" end="14"/>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141315">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5" grpId="0" uiExpand="1" build="p"/>
      <p:bldP spid="22532" grpId="0" animBg="1"/>
      <p:bldP spid="22533" grpId="0" animBg="1"/>
      <p:bldP spid="22534"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smtClean="0"/>
              <a:t>Contact Information</a:t>
            </a:r>
          </a:p>
        </p:txBody>
      </p:sp>
      <p:sp>
        <p:nvSpPr>
          <p:cNvPr id="23555" name="Rectangle 3"/>
          <p:cNvSpPr>
            <a:spLocks noGrp="1" noChangeArrowheads="1"/>
          </p:cNvSpPr>
          <p:nvPr>
            <p:ph idx="1"/>
          </p:nvPr>
        </p:nvSpPr>
        <p:spPr/>
        <p:txBody>
          <a:bodyPr/>
          <a:lstStyle/>
          <a:p>
            <a:pPr eaLnBrk="1" hangingPunct="1"/>
            <a:endParaRPr lang="en-US" smtClean="0">
              <a:solidFill>
                <a:schemeClr val="bg1"/>
              </a:solidFill>
            </a:endParaRPr>
          </a:p>
          <a:p>
            <a:pPr eaLnBrk="1" hangingPunct="1"/>
            <a:r>
              <a:rPr lang="en-US" smtClean="0">
                <a:solidFill>
                  <a:schemeClr val="bg1"/>
                </a:solidFill>
              </a:rPr>
              <a:t>Instructor:	Jan A. Van Mieghem,	</a:t>
            </a:r>
          </a:p>
          <a:p>
            <a:pPr lvl="1" eaLnBrk="1" hangingPunct="1">
              <a:buClr>
                <a:schemeClr val="bg1"/>
              </a:buClr>
              <a:buFont typeface="Wingdings" pitchFamily="2" charset="2"/>
              <a:buChar char="§"/>
            </a:pPr>
            <a:r>
              <a:rPr lang="en-US" smtClean="0">
                <a:solidFill>
                  <a:schemeClr val="bg1"/>
                </a:solidFill>
              </a:rPr>
              <a:t>Phone:(847) 491-5481, </a:t>
            </a:r>
            <a:r>
              <a:rPr lang="en-US" sz="1400" smtClean="0">
                <a:solidFill>
                  <a:schemeClr val="bg1"/>
                </a:solidFill>
              </a:rPr>
              <a:t>home: (847) 869-6703</a:t>
            </a:r>
          </a:p>
          <a:p>
            <a:pPr lvl="1" eaLnBrk="1" hangingPunct="1">
              <a:buClr>
                <a:schemeClr val="bg1"/>
              </a:buClr>
              <a:buFont typeface="Wingdings" pitchFamily="2" charset="2"/>
              <a:buChar char="§"/>
            </a:pPr>
            <a:r>
              <a:rPr lang="en-US" smtClean="0">
                <a:solidFill>
                  <a:schemeClr val="bg1"/>
                </a:solidFill>
              </a:rPr>
              <a:t>Fax: (847) 467-1220</a:t>
            </a:r>
          </a:p>
          <a:p>
            <a:pPr eaLnBrk="1" hangingPunct="1"/>
            <a:r>
              <a:rPr lang="en-US" smtClean="0">
                <a:solidFill>
                  <a:schemeClr val="bg1"/>
                </a:solidFill>
              </a:rPr>
              <a:t>Office hours:	</a:t>
            </a:r>
          </a:p>
          <a:p>
            <a:pPr lvl="1" eaLnBrk="1" hangingPunct="1">
              <a:buClr>
                <a:schemeClr val="bg1"/>
              </a:buClr>
              <a:buFont typeface="Wingdings" pitchFamily="2" charset="2"/>
              <a:buChar char="§"/>
            </a:pPr>
            <a:r>
              <a:rPr lang="en-US" smtClean="0">
                <a:solidFill>
                  <a:schemeClr val="bg1"/>
                </a:solidFill>
              </a:rPr>
              <a:t>Wed 1-3pm or call me</a:t>
            </a:r>
          </a:p>
          <a:p>
            <a:pPr lvl="1" eaLnBrk="1" hangingPunct="1">
              <a:buClr>
                <a:schemeClr val="bg1"/>
              </a:buClr>
              <a:buFont typeface="Wingdings" pitchFamily="2" charset="2"/>
              <a:buChar char="§"/>
            </a:pPr>
            <a:r>
              <a:rPr lang="en-US" smtClean="0">
                <a:solidFill>
                  <a:schemeClr val="bg1"/>
                </a:solidFill>
              </a:rPr>
              <a:t>Leverone 565 (Dept of Managerial Economics and Decision Sciences)</a:t>
            </a:r>
          </a:p>
          <a:p>
            <a:pPr eaLnBrk="1" hangingPunct="1"/>
            <a:r>
              <a:rPr lang="en-US" smtClean="0">
                <a:solidFill>
                  <a:schemeClr val="bg1"/>
                </a:solidFill>
              </a:rPr>
              <a:t>Email: 	</a:t>
            </a:r>
          </a:p>
          <a:p>
            <a:pPr lvl="1" eaLnBrk="1" hangingPunct="1">
              <a:buClr>
                <a:schemeClr val="bg1"/>
              </a:buClr>
              <a:buFont typeface="Wingdings" pitchFamily="2" charset="2"/>
              <a:buChar char="§"/>
            </a:pPr>
            <a:r>
              <a:rPr lang="en-US" smtClean="0">
                <a:solidFill>
                  <a:schemeClr val="bg1"/>
                </a:solidFill>
              </a:rPr>
              <a:t>VanMieghem@northwestern.edu	</a:t>
            </a:r>
          </a:p>
          <a:p>
            <a:pPr eaLnBrk="1" hangingPunct="1"/>
            <a:r>
              <a:rPr lang="en-US" smtClean="0">
                <a:solidFill>
                  <a:schemeClr val="bg1"/>
                </a:solidFill>
              </a:rPr>
              <a:t>Course website: </a:t>
            </a:r>
          </a:p>
          <a:p>
            <a:pPr lvl="1" eaLnBrk="1" hangingPunct="1">
              <a:buClr>
                <a:schemeClr val="bg1"/>
              </a:buClr>
              <a:buFont typeface="Wingdings" pitchFamily="2" charset="2"/>
              <a:buChar char="§"/>
            </a:pPr>
            <a:r>
              <a:rPr lang="en-US" smtClean="0">
                <a:solidFill>
                  <a:schemeClr val="bg1"/>
                </a:solidFill>
                <a:hlinkClick r:id="rId3"/>
              </a:rPr>
              <a:t>www.vanmieghem.us</a:t>
            </a:r>
            <a:r>
              <a:rPr lang="en-US" smtClean="0">
                <a:solidFill>
                  <a:schemeClr val="bg1"/>
                </a:solidFill>
              </a:rPr>
              <a:t> &gt; Teaching &gt; OPNS454</a:t>
            </a:r>
          </a:p>
          <a:p>
            <a:pPr lvl="1" eaLnBrk="1" hangingPunct="1">
              <a:buClr>
                <a:schemeClr val="bg1"/>
              </a:buClr>
              <a:buFont typeface="Wingdings" pitchFamily="2" charset="2"/>
              <a:buChar char="§"/>
            </a:pPr>
            <a:r>
              <a:rPr lang="en-US" smtClean="0">
                <a:solidFill>
                  <a:schemeClr val="bg1"/>
                </a:solidFill>
              </a:rPr>
              <a:t>Blackboard</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1"/>
          <p:cNvSpPr>
            <a:spLocks noChangeArrowheads="1"/>
          </p:cNvSpPr>
          <p:nvPr/>
        </p:nvSpPr>
        <p:spPr bwMode="auto">
          <a:xfrm>
            <a:off x="1579563" y="1924050"/>
            <a:ext cx="5994400" cy="3162300"/>
          </a:xfrm>
          <a:prstGeom prst="rect">
            <a:avLst/>
          </a:prstGeom>
          <a:solidFill>
            <a:srgbClr val="FFFFCC"/>
          </a:solidFill>
          <a:ln w="12700">
            <a:solidFill>
              <a:srgbClr val="000000"/>
            </a:solidFill>
            <a:miter lim="800000"/>
            <a:headEnd/>
            <a:tailEnd/>
          </a:ln>
        </p:spPr>
        <p:txBody>
          <a:bodyPr/>
          <a:lstStyle/>
          <a:p>
            <a:endParaRPr lang="en-US"/>
          </a:p>
        </p:txBody>
      </p:sp>
      <p:sp>
        <p:nvSpPr>
          <p:cNvPr id="24579" name="Rectangle 8"/>
          <p:cNvSpPr>
            <a:spLocks noGrp="1" noChangeArrowheads="1"/>
          </p:cNvSpPr>
          <p:nvPr>
            <p:ph type="title"/>
          </p:nvPr>
        </p:nvSpPr>
        <p:spPr/>
        <p:txBody>
          <a:bodyPr/>
          <a:lstStyle/>
          <a:p>
            <a:pPr eaLnBrk="1" hangingPunct="1"/>
            <a:r>
              <a:rPr lang="en-US" smtClean="0"/>
              <a:t>What is Operations?</a:t>
            </a:r>
            <a:r>
              <a:rPr lang="en-US" sz="2000" smtClean="0"/>
              <a:t/>
            </a:r>
            <a:br>
              <a:rPr lang="en-US" sz="2000" smtClean="0"/>
            </a:br>
            <a:endParaRPr lang="en-US" sz="2000" smtClean="0"/>
          </a:p>
        </p:txBody>
      </p:sp>
      <p:sp>
        <p:nvSpPr>
          <p:cNvPr id="24580" name="Rectangle 11"/>
          <p:cNvSpPr>
            <a:spLocks noChangeArrowheads="1"/>
          </p:cNvSpPr>
          <p:nvPr/>
        </p:nvSpPr>
        <p:spPr bwMode="auto">
          <a:xfrm>
            <a:off x="2111375" y="2355850"/>
            <a:ext cx="4889500" cy="2273300"/>
          </a:xfrm>
          <a:prstGeom prst="rect">
            <a:avLst/>
          </a:prstGeom>
          <a:solidFill>
            <a:srgbClr val="E4FFC9"/>
          </a:solidFill>
          <a:ln w="12700">
            <a:solidFill>
              <a:srgbClr val="000000"/>
            </a:solidFill>
            <a:prstDash val="dash"/>
            <a:miter lim="800000"/>
            <a:headEnd/>
            <a:tailEnd/>
          </a:ln>
        </p:spPr>
        <p:txBody>
          <a:bodyPr/>
          <a:lstStyle/>
          <a:p>
            <a:endParaRPr lang="en-US"/>
          </a:p>
        </p:txBody>
      </p:sp>
      <p:sp>
        <p:nvSpPr>
          <p:cNvPr id="24581" name="Line 12"/>
          <p:cNvSpPr>
            <a:spLocks noChangeShapeType="1"/>
          </p:cNvSpPr>
          <p:nvPr/>
        </p:nvSpPr>
        <p:spPr bwMode="auto">
          <a:xfrm>
            <a:off x="4551363" y="1689100"/>
            <a:ext cx="1587" cy="228600"/>
          </a:xfrm>
          <a:prstGeom prst="line">
            <a:avLst/>
          </a:prstGeom>
          <a:noFill/>
          <a:ln w="12700">
            <a:solidFill>
              <a:srgbClr val="000000"/>
            </a:solidFill>
            <a:round/>
            <a:headEnd/>
            <a:tailEnd/>
          </a:ln>
        </p:spPr>
        <p:txBody>
          <a:bodyPr/>
          <a:lstStyle/>
          <a:p>
            <a:endParaRPr lang="en-US"/>
          </a:p>
        </p:txBody>
      </p:sp>
      <p:sp>
        <p:nvSpPr>
          <p:cNvPr id="24582" name="Rectangle 22"/>
          <p:cNvSpPr>
            <a:spLocks noChangeArrowheads="1"/>
          </p:cNvSpPr>
          <p:nvPr/>
        </p:nvSpPr>
        <p:spPr bwMode="auto">
          <a:xfrm>
            <a:off x="4035425" y="1447800"/>
            <a:ext cx="1055688" cy="182563"/>
          </a:xfrm>
          <a:prstGeom prst="rect">
            <a:avLst/>
          </a:prstGeom>
          <a:noFill/>
          <a:ln w="9525">
            <a:noFill/>
            <a:miter lim="800000"/>
            <a:headEnd/>
            <a:tailEnd/>
          </a:ln>
        </p:spPr>
        <p:txBody>
          <a:bodyPr wrap="none" lIns="0" tIns="0" rIns="0" bIns="0">
            <a:spAutoFit/>
          </a:bodyPr>
          <a:lstStyle/>
          <a:p>
            <a:pPr algn="ctr"/>
            <a:r>
              <a:rPr lang="en-US" sz="1200">
                <a:solidFill>
                  <a:srgbClr val="000000"/>
                </a:solidFill>
                <a:latin typeface="Geneva"/>
              </a:rPr>
              <a:t>Capital markets</a:t>
            </a:r>
            <a:endParaRPr lang="en-US">
              <a:latin typeface="Times New Roman" pitchFamily="18" charset="0"/>
            </a:endParaRPr>
          </a:p>
        </p:txBody>
      </p:sp>
      <p:sp>
        <p:nvSpPr>
          <p:cNvPr id="24583" name="Rectangle 28"/>
          <p:cNvSpPr>
            <a:spLocks noChangeArrowheads="1"/>
          </p:cNvSpPr>
          <p:nvPr/>
        </p:nvSpPr>
        <p:spPr bwMode="auto">
          <a:xfrm>
            <a:off x="4297363" y="2032000"/>
            <a:ext cx="668337"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FINANCE</a:t>
            </a:r>
            <a:endParaRPr lang="en-US">
              <a:latin typeface="Times New Roman" pitchFamily="18" charset="0"/>
            </a:endParaRPr>
          </a:p>
        </p:txBody>
      </p:sp>
      <p:grpSp>
        <p:nvGrpSpPr>
          <p:cNvPr id="24584" name="Group 31"/>
          <p:cNvGrpSpPr>
            <a:grpSpLocks/>
          </p:cNvGrpSpPr>
          <p:nvPr/>
        </p:nvGrpSpPr>
        <p:grpSpPr bwMode="auto">
          <a:xfrm>
            <a:off x="4500563" y="2260600"/>
            <a:ext cx="101600" cy="571500"/>
            <a:chOff x="2480" y="1537"/>
            <a:chExt cx="64" cy="360"/>
          </a:xfrm>
        </p:grpSpPr>
        <p:sp>
          <p:nvSpPr>
            <p:cNvPr id="24645" name="Freeform 29"/>
            <p:cNvSpPr>
              <a:spLocks/>
            </p:cNvSpPr>
            <p:nvPr/>
          </p:nvSpPr>
          <p:spPr bwMode="auto">
            <a:xfrm>
              <a:off x="2480" y="1785"/>
              <a:ext cx="64" cy="112"/>
            </a:xfrm>
            <a:custGeom>
              <a:avLst/>
              <a:gdLst>
                <a:gd name="T0" fmla="*/ 32 w 64"/>
                <a:gd name="T1" fmla="*/ 112 h 112"/>
                <a:gd name="T2" fmla="*/ 0 w 64"/>
                <a:gd name="T3" fmla="*/ 0 h 112"/>
                <a:gd name="T4" fmla="*/ 32 w 64"/>
                <a:gd name="T5" fmla="*/ 0 h 112"/>
                <a:gd name="T6" fmla="*/ 64 w 64"/>
                <a:gd name="T7" fmla="*/ 0 h 112"/>
                <a:gd name="T8" fmla="*/ 32 w 64"/>
                <a:gd name="T9" fmla="*/ 112 h 112"/>
                <a:gd name="T10" fmla="*/ 0 60000 65536"/>
                <a:gd name="T11" fmla="*/ 0 60000 65536"/>
                <a:gd name="T12" fmla="*/ 0 60000 65536"/>
                <a:gd name="T13" fmla="*/ 0 60000 65536"/>
                <a:gd name="T14" fmla="*/ 0 60000 65536"/>
                <a:gd name="T15" fmla="*/ 0 w 64"/>
                <a:gd name="T16" fmla="*/ 0 h 112"/>
                <a:gd name="T17" fmla="*/ 64 w 64"/>
                <a:gd name="T18" fmla="*/ 112 h 112"/>
              </a:gdLst>
              <a:ahLst/>
              <a:cxnLst>
                <a:cxn ang="T10">
                  <a:pos x="T0" y="T1"/>
                </a:cxn>
                <a:cxn ang="T11">
                  <a:pos x="T2" y="T3"/>
                </a:cxn>
                <a:cxn ang="T12">
                  <a:pos x="T4" y="T5"/>
                </a:cxn>
                <a:cxn ang="T13">
                  <a:pos x="T6" y="T7"/>
                </a:cxn>
                <a:cxn ang="T14">
                  <a:pos x="T8" y="T9"/>
                </a:cxn>
              </a:cxnLst>
              <a:rect l="T15" t="T16" r="T17" b="T18"/>
              <a:pathLst>
                <a:path w="64" h="112">
                  <a:moveTo>
                    <a:pt x="32" y="112"/>
                  </a:moveTo>
                  <a:lnTo>
                    <a:pt x="0" y="0"/>
                  </a:lnTo>
                  <a:lnTo>
                    <a:pt x="32" y="0"/>
                  </a:lnTo>
                  <a:lnTo>
                    <a:pt x="64" y="0"/>
                  </a:lnTo>
                  <a:lnTo>
                    <a:pt x="32" y="112"/>
                  </a:lnTo>
                  <a:close/>
                </a:path>
              </a:pathLst>
            </a:custGeom>
            <a:solidFill>
              <a:srgbClr val="000000"/>
            </a:solidFill>
            <a:ln w="9525">
              <a:noFill/>
              <a:round/>
              <a:headEnd/>
              <a:tailEnd/>
            </a:ln>
          </p:spPr>
          <p:txBody>
            <a:bodyPr/>
            <a:lstStyle/>
            <a:p>
              <a:endParaRPr lang="en-US"/>
            </a:p>
          </p:txBody>
        </p:sp>
        <p:sp>
          <p:nvSpPr>
            <p:cNvPr id="24646" name="Line 30"/>
            <p:cNvSpPr>
              <a:spLocks noChangeShapeType="1"/>
            </p:cNvSpPr>
            <p:nvPr/>
          </p:nvSpPr>
          <p:spPr bwMode="auto">
            <a:xfrm>
              <a:off x="2512" y="1537"/>
              <a:ext cx="1" cy="248"/>
            </a:xfrm>
            <a:prstGeom prst="line">
              <a:avLst/>
            </a:prstGeom>
            <a:noFill/>
            <a:ln w="12700">
              <a:solidFill>
                <a:srgbClr val="000000"/>
              </a:solidFill>
              <a:round/>
              <a:headEnd/>
              <a:tailEnd/>
            </a:ln>
          </p:spPr>
          <p:txBody>
            <a:bodyPr/>
            <a:lstStyle/>
            <a:p>
              <a:endParaRPr lang="en-US"/>
            </a:p>
          </p:txBody>
        </p:sp>
      </p:grpSp>
      <p:sp>
        <p:nvSpPr>
          <p:cNvPr id="24585" name="Rectangle 38"/>
          <p:cNvSpPr>
            <a:spLocks noChangeArrowheads="1"/>
          </p:cNvSpPr>
          <p:nvPr/>
        </p:nvSpPr>
        <p:spPr bwMode="auto">
          <a:xfrm>
            <a:off x="7200900" y="2628900"/>
            <a:ext cx="169863"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M </a:t>
            </a:r>
            <a:endParaRPr lang="en-US">
              <a:latin typeface="Times New Roman" pitchFamily="18" charset="0"/>
            </a:endParaRPr>
          </a:p>
        </p:txBody>
      </p:sp>
      <p:sp>
        <p:nvSpPr>
          <p:cNvPr id="24586" name="Rectangle 39"/>
          <p:cNvSpPr>
            <a:spLocks noChangeArrowheads="1"/>
          </p:cNvSpPr>
          <p:nvPr/>
        </p:nvSpPr>
        <p:spPr bwMode="auto">
          <a:xfrm>
            <a:off x="7200900" y="2832100"/>
            <a:ext cx="101600"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A</a:t>
            </a:r>
            <a:endParaRPr lang="en-US">
              <a:latin typeface="Times New Roman" pitchFamily="18" charset="0"/>
            </a:endParaRPr>
          </a:p>
        </p:txBody>
      </p:sp>
      <p:sp>
        <p:nvSpPr>
          <p:cNvPr id="24587" name="Rectangle 40"/>
          <p:cNvSpPr>
            <a:spLocks noChangeArrowheads="1"/>
          </p:cNvSpPr>
          <p:nvPr/>
        </p:nvSpPr>
        <p:spPr bwMode="auto">
          <a:xfrm>
            <a:off x="7200900" y="3035300"/>
            <a:ext cx="109538"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R</a:t>
            </a:r>
            <a:endParaRPr lang="en-US">
              <a:latin typeface="Times New Roman" pitchFamily="18" charset="0"/>
            </a:endParaRPr>
          </a:p>
        </p:txBody>
      </p:sp>
      <p:sp>
        <p:nvSpPr>
          <p:cNvPr id="24588" name="Rectangle 41"/>
          <p:cNvSpPr>
            <a:spLocks noChangeArrowheads="1"/>
          </p:cNvSpPr>
          <p:nvPr/>
        </p:nvSpPr>
        <p:spPr bwMode="auto">
          <a:xfrm>
            <a:off x="7200900" y="3238500"/>
            <a:ext cx="101600"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K</a:t>
            </a:r>
            <a:endParaRPr lang="en-US">
              <a:latin typeface="Times New Roman" pitchFamily="18" charset="0"/>
            </a:endParaRPr>
          </a:p>
        </p:txBody>
      </p:sp>
      <p:sp>
        <p:nvSpPr>
          <p:cNvPr id="24589" name="Rectangle 42"/>
          <p:cNvSpPr>
            <a:spLocks noChangeArrowheads="1"/>
          </p:cNvSpPr>
          <p:nvPr/>
        </p:nvSpPr>
        <p:spPr bwMode="auto">
          <a:xfrm>
            <a:off x="7200900" y="3441700"/>
            <a:ext cx="101600"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E</a:t>
            </a:r>
            <a:endParaRPr lang="en-US">
              <a:latin typeface="Times New Roman" pitchFamily="18" charset="0"/>
            </a:endParaRPr>
          </a:p>
        </p:txBody>
      </p:sp>
      <p:sp>
        <p:nvSpPr>
          <p:cNvPr id="24590" name="Rectangle 43"/>
          <p:cNvSpPr>
            <a:spLocks noChangeArrowheads="1"/>
          </p:cNvSpPr>
          <p:nvPr/>
        </p:nvSpPr>
        <p:spPr bwMode="auto">
          <a:xfrm>
            <a:off x="7200900" y="3644900"/>
            <a:ext cx="136525"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T </a:t>
            </a:r>
            <a:endParaRPr lang="en-US">
              <a:latin typeface="Times New Roman" pitchFamily="18" charset="0"/>
            </a:endParaRPr>
          </a:p>
        </p:txBody>
      </p:sp>
      <p:sp>
        <p:nvSpPr>
          <p:cNvPr id="24591" name="Rectangle 44"/>
          <p:cNvSpPr>
            <a:spLocks noChangeArrowheads="1"/>
          </p:cNvSpPr>
          <p:nvPr/>
        </p:nvSpPr>
        <p:spPr bwMode="auto">
          <a:xfrm>
            <a:off x="7200900" y="3848100"/>
            <a:ext cx="42863"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I</a:t>
            </a:r>
            <a:endParaRPr lang="en-US">
              <a:latin typeface="Times New Roman" pitchFamily="18" charset="0"/>
            </a:endParaRPr>
          </a:p>
        </p:txBody>
      </p:sp>
      <p:sp>
        <p:nvSpPr>
          <p:cNvPr id="24592" name="Rectangle 45"/>
          <p:cNvSpPr>
            <a:spLocks noChangeArrowheads="1"/>
          </p:cNvSpPr>
          <p:nvPr/>
        </p:nvSpPr>
        <p:spPr bwMode="auto">
          <a:xfrm>
            <a:off x="7200900" y="4051300"/>
            <a:ext cx="109538"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N</a:t>
            </a:r>
            <a:endParaRPr lang="en-US">
              <a:latin typeface="Times New Roman" pitchFamily="18" charset="0"/>
            </a:endParaRPr>
          </a:p>
        </p:txBody>
      </p:sp>
      <p:sp>
        <p:nvSpPr>
          <p:cNvPr id="24593" name="Rectangle 46"/>
          <p:cNvSpPr>
            <a:spLocks noChangeArrowheads="1"/>
          </p:cNvSpPr>
          <p:nvPr/>
        </p:nvSpPr>
        <p:spPr bwMode="auto">
          <a:xfrm>
            <a:off x="7200900" y="4254500"/>
            <a:ext cx="119063"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G</a:t>
            </a:r>
            <a:endParaRPr lang="en-US">
              <a:latin typeface="Times New Roman" pitchFamily="18" charset="0"/>
            </a:endParaRPr>
          </a:p>
        </p:txBody>
      </p:sp>
      <p:sp>
        <p:nvSpPr>
          <p:cNvPr id="24594" name="Line 47"/>
          <p:cNvSpPr>
            <a:spLocks noChangeShapeType="1"/>
          </p:cNvSpPr>
          <p:nvPr/>
        </p:nvSpPr>
        <p:spPr bwMode="auto">
          <a:xfrm flipV="1">
            <a:off x="4551363" y="5118100"/>
            <a:ext cx="1587" cy="228600"/>
          </a:xfrm>
          <a:prstGeom prst="line">
            <a:avLst/>
          </a:prstGeom>
          <a:noFill/>
          <a:ln w="12700">
            <a:solidFill>
              <a:srgbClr val="000000"/>
            </a:solidFill>
            <a:round/>
            <a:headEnd/>
            <a:tailEnd/>
          </a:ln>
        </p:spPr>
        <p:txBody>
          <a:bodyPr/>
          <a:lstStyle/>
          <a:p>
            <a:endParaRPr lang="en-US"/>
          </a:p>
        </p:txBody>
      </p:sp>
      <p:sp>
        <p:nvSpPr>
          <p:cNvPr id="24595" name="Rectangle 48"/>
          <p:cNvSpPr>
            <a:spLocks noChangeArrowheads="1"/>
          </p:cNvSpPr>
          <p:nvPr/>
        </p:nvSpPr>
        <p:spPr bwMode="auto">
          <a:xfrm>
            <a:off x="3776663" y="4826000"/>
            <a:ext cx="1563687"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HUMAN RESOURCES</a:t>
            </a:r>
            <a:endParaRPr lang="en-US">
              <a:latin typeface="Times New Roman" pitchFamily="18" charset="0"/>
            </a:endParaRPr>
          </a:p>
        </p:txBody>
      </p:sp>
      <p:sp>
        <p:nvSpPr>
          <p:cNvPr id="24596" name="Rectangle 49"/>
          <p:cNvSpPr>
            <a:spLocks noChangeArrowheads="1"/>
          </p:cNvSpPr>
          <p:nvPr/>
        </p:nvSpPr>
        <p:spPr bwMode="auto">
          <a:xfrm>
            <a:off x="4038600" y="5448300"/>
            <a:ext cx="1014413"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Labor markets </a:t>
            </a:r>
            <a:endParaRPr lang="en-US">
              <a:latin typeface="Times New Roman" pitchFamily="18" charset="0"/>
            </a:endParaRPr>
          </a:p>
        </p:txBody>
      </p:sp>
      <p:sp>
        <p:nvSpPr>
          <p:cNvPr id="24597" name="Rectangle 52"/>
          <p:cNvSpPr>
            <a:spLocks noChangeArrowheads="1"/>
          </p:cNvSpPr>
          <p:nvPr/>
        </p:nvSpPr>
        <p:spPr bwMode="auto">
          <a:xfrm>
            <a:off x="1828800" y="2743200"/>
            <a:ext cx="144463"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P </a:t>
            </a:r>
            <a:endParaRPr lang="en-US">
              <a:latin typeface="Times New Roman" pitchFamily="18" charset="0"/>
            </a:endParaRPr>
          </a:p>
        </p:txBody>
      </p:sp>
      <p:sp>
        <p:nvSpPr>
          <p:cNvPr id="24598" name="Rectangle 53"/>
          <p:cNvSpPr>
            <a:spLocks noChangeArrowheads="1"/>
          </p:cNvSpPr>
          <p:nvPr/>
        </p:nvSpPr>
        <p:spPr bwMode="auto">
          <a:xfrm>
            <a:off x="1828800" y="2946400"/>
            <a:ext cx="152400"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U </a:t>
            </a:r>
            <a:endParaRPr lang="en-US">
              <a:latin typeface="Times New Roman" pitchFamily="18" charset="0"/>
            </a:endParaRPr>
          </a:p>
        </p:txBody>
      </p:sp>
      <p:sp>
        <p:nvSpPr>
          <p:cNvPr id="24599" name="Rectangle 54"/>
          <p:cNvSpPr>
            <a:spLocks noChangeArrowheads="1"/>
          </p:cNvSpPr>
          <p:nvPr/>
        </p:nvSpPr>
        <p:spPr bwMode="auto">
          <a:xfrm>
            <a:off x="1828800" y="3149600"/>
            <a:ext cx="152400"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R </a:t>
            </a:r>
            <a:endParaRPr lang="en-US">
              <a:latin typeface="Times New Roman" pitchFamily="18" charset="0"/>
            </a:endParaRPr>
          </a:p>
        </p:txBody>
      </p:sp>
      <p:sp>
        <p:nvSpPr>
          <p:cNvPr id="24600" name="Rectangle 55"/>
          <p:cNvSpPr>
            <a:spLocks noChangeArrowheads="1"/>
          </p:cNvSpPr>
          <p:nvPr/>
        </p:nvSpPr>
        <p:spPr bwMode="auto">
          <a:xfrm>
            <a:off x="1828800" y="3352800"/>
            <a:ext cx="152400"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C </a:t>
            </a:r>
            <a:endParaRPr lang="en-US">
              <a:latin typeface="Times New Roman" pitchFamily="18" charset="0"/>
            </a:endParaRPr>
          </a:p>
        </p:txBody>
      </p:sp>
      <p:sp>
        <p:nvSpPr>
          <p:cNvPr id="24601" name="Rectangle 56"/>
          <p:cNvSpPr>
            <a:spLocks noChangeArrowheads="1"/>
          </p:cNvSpPr>
          <p:nvPr/>
        </p:nvSpPr>
        <p:spPr bwMode="auto">
          <a:xfrm>
            <a:off x="1828800" y="3556000"/>
            <a:ext cx="152400"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H </a:t>
            </a:r>
            <a:endParaRPr lang="en-US">
              <a:latin typeface="Times New Roman" pitchFamily="18" charset="0"/>
            </a:endParaRPr>
          </a:p>
        </p:txBody>
      </p:sp>
      <p:sp>
        <p:nvSpPr>
          <p:cNvPr id="24602" name="Rectangle 57"/>
          <p:cNvSpPr>
            <a:spLocks noChangeArrowheads="1"/>
          </p:cNvSpPr>
          <p:nvPr/>
        </p:nvSpPr>
        <p:spPr bwMode="auto">
          <a:xfrm>
            <a:off x="1828800" y="3759200"/>
            <a:ext cx="144463"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A </a:t>
            </a:r>
            <a:endParaRPr lang="en-US">
              <a:latin typeface="Times New Roman" pitchFamily="18" charset="0"/>
            </a:endParaRPr>
          </a:p>
        </p:txBody>
      </p:sp>
      <p:sp>
        <p:nvSpPr>
          <p:cNvPr id="24603" name="Rectangle 58"/>
          <p:cNvSpPr>
            <a:spLocks noChangeArrowheads="1"/>
          </p:cNvSpPr>
          <p:nvPr/>
        </p:nvSpPr>
        <p:spPr bwMode="auto">
          <a:xfrm>
            <a:off x="1828800" y="3962400"/>
            <a:ext cx="144463"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S </a:t>
            </a:r>
            <a:endParaRPr lang="en-US">
              <a:latin typeface="Times New Roman" pitchFamily="18" charset="0"/>
            </a:endParaRPr>
          </a:p>
        </p:txBody>
      </p:sp>
      <p:sp>
        <p:nvSpPr>
          <p:cNvPr id="24604" name="Rectangle 59"/>
          <p:cNvSpPr>
            <a:spLocks noChangeArrowheads="1"/>
          </p:cNvSpPr>
          <p:nvPr/>
        </p:nvSpPr>
        <p:spPr bwMode="auto">
          <a:xfrm>
            <a:off x="1828800" y="4165600"/>
            <a:ext cx="85725"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I </a:t>
            </a:r>
            <a:endParaRPr lang="en-US">
              <a:latin typeface="Times New Roman" pitchFamily="18" charset="0"/>
            </a:endParaRPr>
          </a:p>
        </p:txBody>
      </p:sp>
      <p:sp>
        <p:nvSpPr>
          <p:cNvPr id="24605" name="Rectangle 60"/>
          <p:cNvSpPr>
            <a:spLocks noChangeArrowheads="1"/>
          </p:cNvSpPr>
          <p:nvPr/>
        </p:nvSpPr>
        <p:spPr bwMode="auto">
          <a:xfrm>
            <a:off x="1828800" y="4368800"/>
            <a:ext cx="152400"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N </a:t>
            </a:r>
            <a:endParaRPr lang="en-US">
              <a:latin typeface="Times New Roman" pitchFamily="18" charset="0"/>
            </a:endParaRPr>
          </a:p>
        </p:txBody>
      </p:sp>
      <p:sp>
        <p:nvSpPr>
          <p:cNvPr id="24606" name="Rectangle 61"/>
          <p:cNvSpPr>
            <a:spLocks noChangeArrowheads="1"/>
          </p:cNvSpPr>
          <p:nvPr/>
        </p:nvSpPr>
        <p:spPr bwMode="auto">
          <a:xfrm>
            <a:off x="1828800" y="4572000"/>
            <a:ext cx="119063"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G</a:t>
            </a:r>
            <a:endParaRPr lang="en-US">
              <a:latin typeface="Times New Roman" pitchFamily="18" charset="0"/>
            </a:endParaRPr>
          </a:p>
        </p:txBody>
      </p:sp>
      <p:sp>
        <p:nvSpPr>
          <p:cNvPr id="24607" name="Rectangle 62"/>
          <p:cNvSpPr>
            <a:spLocks noChangeArrowheads="1"/>
          </p:cNvSpPr>
          <p:nvPr/>
        </p:nvSpPr>
        <p:spPr bwMode="auto">
          <a:xfrm>
            <a:off x="8018463" y="2971800"/>
            <a:ext cx="500062"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Output </a:t>
            </a:r>
            <a:endParaRPr lang="en-US">
              <a:latin typeface="Times New Roman" pitchFamily="18" charset="0"/>
            </a:endParaRPr>
          </a:p>
        </p:txBody>
      </p:sp>
      <p:sp>
        <p:nvSpPr>
          <p:cNvPr id="24608" name="Rectangle 63"/>
          <p:cNvSpPr>
            <a:spLocks noChangeArrowheads="1"/>
          </p:cNvSpPr>
          <p:nvPr/>
        </p:nvSpPr>
        <p:spPr bwMode="auto">
          <a:xfrm>
            <a:off x="7993063" y="3175000"/>
            <a:ext cx="549275"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product </a:t>
            </a:r>
            <a:endParaRPr lang="en-US">
              <a:latin typeface="Times New Roman" pitchFamily="18" charset="0"/>
            </a:endParaRPr>
          </a:p>
        </p:txBody>
      </p:sp>
      <p:sp>
        <p:nvSpPr>
          <p:cNvPr id="24609" name="Rectangle 64"/>
          <p:cNvSpPr>
            <a:spLocks noChangeArrowheads="1"/>
          </p:cNvSpPr>
          <p:nvPr/>
        </p:nvSpPr>
        <p:spPr bwMode="auto">
          <a:xfrm>
            <a:off x="7980363" y="3378200"/>
            <a:ext cx="541337"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markets</a:t>
            </a:r>
            <a:endParaRPr lang="en-US">
              <a:latin typeface="Times New Roman" pitchFamily="18" charset="0"/>
            </a:endParaRPr>
          </a:p>
        </p:txBody>
      </p:sp>
      <p:sp>
        <p:nvSpPr>
          <p:cNvPr id="24610" name="Rectangle 65"/>
          <p:cNvSpPr>
            <a:spLocks noChangeArrowheads="1"/>
          </p:cNvSpPr>
          <p:nvPr/>
        </p:nvSpPr>
        <p:spPr bwMode="auto">
          <a:xfrm>
            <a:off x="887413" y="3162300"/>
            <a:ext cx="381000"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Input </a:t>
            </a:r>
            <a:endParaRPr lang="en-US">
              <a:latin typeface="Times New Roman" pitchFamily="18" charset="0"/>
            </a:endParaRPr>
          </a:p>
        </p:txBody>
      </p:sp>
      <p:sp>
        <p:nvSpPr>
          <p:cNvPr id="24611" name="Rectangle 66"/>
          <p:cNvSpPr>
            <a:spLocks noChangeArrowheads="1"/>
          </p:cNvSpPr>
          <p:nvPr/>
        </p:nvSpPr>
        <p:spPr bwMode="auto">
          <a:xfrm>
            <a:off x="785813" y="3365500"/>
            <a:ext cx="549275"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product </a:t>
            </a:r>
            <a:endParaRPr lang="en-US">
              <a:latin typeface="Times New Roman" pitchFamily="18" charset="0"/>
            </a:endParaRPr>
          </a:p>
        </p:txBody>
      </p:sp>
      <p:sp>
        <p:nvSpPr>
          <p:cNvPr id="24612" name="Rectangle 67"/>
          <p:cNvSpPr>
            <a:spLocks noChangeArrowheads="1"/>
          </p:cNvSpPr>
          <p:nvPr/>
        </p:nvSpPr>
        <p:spPr bwMode="auto">
          <a:xfrm>
            <a:off x="773113" y="3568700"/>
            <a:ext cx="541337" cy="182563"/>
          </a:xfrm>
          <a:prstGeom prst="rect">
            <a:avLst/>
          </a:prstGeom>
          <a:noFill/>
          <a:ln w="9525">
            <a:noFill/>
            <a:miter lim="800000"/>
            <a:headEnd/>
            <a:tailEnd/>
          </a:ln>
        </p:spPr>
        <p:txBody>
          <a:bodyPr wrap="none" lIns="0" tIns="0" rIns="0" bIns="0">
            <a:spAutoFit/>
          </a:bodyPr>
          <a:lstStyle/>
          <a:p>
            <a:r>
              <a:rPr lang="en-US" sz="1200">
                <a:solidFill>
                  <a:srgbClr val="000000"/>
                </a:solidFill>
                <a:latin typeface="Geneva"/>
              </a:rPr>
              <a:t>markets</a:t>
            </a:r>
            <a:endParaRPr lang="en-US">
              <a:latin typeface="Times New Roman" pitchFamily="18" charset="0"/>
            </a:endParaRPr>
          </a:p>
        </p:txBody>
      </p:sp>
      <p:grpSp>
        <p:nvGrpSpPr>
          <p:cNvPr id="24613" name="Group 80"/>
          <p:cNvGrpSpPr>
            <a:grpSpLocks/>
          </p:cNvGrpSpPr>
          <p:nvPr/>
        </p:nvGrpSpPr>
        <p:grpSpPr bwMode="auto">
          <a:xfrm>
            <a:off x="1416050" y="2546350"/>
            <a:ext cx="6565900" cy="1739900"/>
            <a:chOff x="811" y="1621"/>
            <a:chExt cx="4136" cy="1096"/>
          </a:xfrm>
        </p:grpSpPr>
        <p:sp>
          <p:nvSpPr>
            <p:cNvPr id="24616" name="Line 13"/>
            <p:cNvSpPr>
              <a:spLocks noChangeShapeType="1"/>
            </p:cNvSpPr>
            <p:nvPr/>
          </p:nvSpPr>
          <p:spPr bwMode="auto">
            <a:xfrm>
              <a:off x="1851" y="1857"/>
              <a:ext cx="512" cy="312"/>
            </a:xfrm>
            <a:prstGeom prst="line">
              <a:avLst/>
            </a:prstGeom>
            <a:noFill/>
            <a:ln w="12700">
              <a:solidFill>
                <a:srgbClr val="000000"/>
              </a:solidFill>
              <a:round/>
              <a:headEnd/>
              <a:tailEnd/>
            </a:ln>
          </p:spPr>
          <p:txBody>
            <a:bodyPr/>
            <a:lstStyle/>
            <a:p>
              <a:endParaRPr lang="en-US"/>
            </a:p>
          </p:txBody>
        </p:sp>
        <p:sp>
          <p:nvSpPr>
            <p:cNvPr id="24617" name="Line 14"/>
            <p:cNvSpPr>
              <a:spLocks noChangeShapeType="1"/>
            </p:cNvSpPr>
            <p:nvPr/>
          </p:nvSpPr>
          <p:spPr bwMode="auto">
            <a:xfrm flipV="1">
              <a:off x="1851" y="2249"/>
              <a:ext cx="512" cy="392"/>
            </a:xfrm>
            <a:prstGeom prst="line">
              <a:avLst/>
            </a:prstGeom>
            <a:noFill/>
            <a:ln w="12700">
              <a:solidFill>
                <a:srgbClr val="000000"/>
              </a:solidFill>
              <a:round/>
              <a:headEnd/>
              <a:tailEnd/>
            </a:ln>
          </p:spPr>
          <p:txBody>
            <a:bodyPr/>
            <a:lstStyle/>
            <a:p>
              <a:endParaRPr lang="en-US"/>
            </a:p>
          </p:txBody>
        </p:sp>
        <p:sp>
          <p:nvSpPr>
            <p:cNvPr id="24618" name="Line 15"/>
            <p:cNvSpPr>
              <a:spLocks noChangeShapeType="1"/>
            </p:cNvSpPr>
            <p:nvPr/>
          </p:nvSpPr>
          <p:spPr bwMode="auto">
            <a:xfrm flipV="1">
              <a:off x="2747" y="1769"/>
              <a:ext cx="568" cy="400"/>
            </a:xfrm>
            <a:prstGeom prst="line">
              <a:avLst/>
            </a:prstGeom>
            <a:noFill/>
            <a:ln w="12700">
              <a:solidFill>
                <a:srgbClr val="000000"/>
              </a:solidFill>
              <a:round/>
              <a:headEnd/>
              <a:tailEnd/>
            </a:ln>
          </p:spPr>
          <p:txBody>
            <a:bodyPr/>
            <a:lstStyle/>
            <a:p>
              <a:endParaRPr lang="en-US"/>
            </a:p>
          </p:txBody>
        </p:sp>
        <p:sp>
          <p:nvSpPr>
            <p:cNvPr id="24619" name="Line 16"/>
            <p:cNvSpPr>
              <a:spLocks noChangeShapeType="1"/>
            </p:cNvSpPr>
            <p:nvPr/>
          </p:nvSpPr>
          <p:spPr bwMode="auto">
            <a:xfrm>
              <a:off x="2675" y="2321"/>
              <a:ext cx="248" cy="256"/>
            </a:xfrm>
            <a:prstGeom prst="line">
              <a:avLst/>
            </a:prstGeom>
            <a:noFill/>
            <a:ln w="12700">
              <a:solidFill>
                <a:srgbClr val="000000"/>
              </a:solidFill>
              <a:round/>
              <a:headEnd/>
              <a:tailEnd/>
            </a:ln>
          </p:spPr>
          <p:txBody>
            <a:bodyPr/>
            <a:lstStyle/>
            <a:p>
              <a:endParaRPr lang="en-US"/>
            </a:p>
          </p:txBody>
        </p:sp>
        <p:sp>
          <p:nvSpPr>
            <p:cNvPr id="24620" name="Line 17"/>
            <p:cNvSpPr>
              <a:spLocks noChangeShapeType="1"/>
            </p:cNvSpPr>
            <p:nvPr/>
          </p:nvSpPr>
          <p:spPr bwMode="auto">
            <a:xfrm flipV="1">
              <a:off x="3283" y="2233"/>
              <a:ext cx="448" cy="344"/>
            </a:xfrm>
            <a:prstGeom prst="line">
              <a:avLst/>
            </a:prstGeom>
            <a:noFill/>
            <a:ln w="12700">
              <a:solidFill>
                <a:srgbClr val="000000"/>
              </a:solidFill>
              <a:round/>
              <a:headEnd/>
              <a:tailEnd/>
            </a:ln>
          </p:spPr>
          <p:txBody>
            <a:bodyPr/>
            <a:lstStyle/>
            <a:p>
              <a:endParaRPr lang="en-US"/>
            </a:p>
          </p:txBody>
        </p:sp>
        <p:grpSp>
          <p:nvGrpSpPr>
            <p:cNvPr id="24621" name="Group 20"/>
            <p:cNvGrpSpPr>
              <a:grpSpLocks/>
            </p:cNvGrpSpPr>
            <p:nvPr/>
          </p:nvGrpSpPr>
          <p:grpSpPr bwMode="auto">
            <a:xfrm>
              <a:off x="1171" y="1825"/>
              <a:ext cx="280" cy="64"/>
              <a:chOff x="1144" y="1825"/>
              <a:chExt cx="280" cy="64"/>
            </a:xfrm>
          </p:grpSpPr>
          <p:sp>
            <p:nvSpPr>
              <p:cNvPr id="24643" name="Freeform 18"/>
              <p:cNvSpPr>
                <a:spLocks/>
              </p:cNvSpPr>
              <p:nvPr/>
            </p:nvSpPr>
            <p:spPr bwMode="auto">
              <a:xfrm>
                <a:off x="1312" y="1825"/>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solidFill>
                <a:srgbClr val="000000"/>
              </a:solidFill>
              <a:ln w="9525">
                <a:noFill/>
                <a:round/>
                <a:headEnd/>
                <a:tailEnd/>
              </a:ln>
            </p:spPr>
            <p:txBody>
              <a:bodyPr/>
              <a:lstStyle/>
              <a:p>
                <a:endParaRPr lang="en-US"/>
              </a:p>
            </p:txBody>
          </p:sp>
          <p:sp>
            <p:nvSpPr>
              <p:cNvPr id="24644" name="Line 19"/>
              <p:cNvSpPr>
                <a:spLocks noChangeShapeType="1"/>
              </p:cNvSpPr>
              <p:nvPr/>
            </p:nvSpPr>
            <p:spPr bwMode="auto">
              <a:xfrm>
                <a:off x="1144" y="1857"/>
                <a:ext cx="168" cy="1"/>
              </a:xfrm>
              <a:prstGeom prst="line">
                <a:avLst/>
              </a:prstGeom>
              <a:noFill/>
              <a:ln w="12700">
                <a:solidFill>
                  <a:srgbClr val="000000"/>
                </a:solidFill>
                <a:round/>
                <a:headEnd/>
                <a:tailEnd/>
              </a:ln>
            </p:spPr>
            <p:txBody>
              <a:bodyPr/>
              <a:lstStyle/>
              <a:p>
                <a:endParaRPr lang="en-US"/>
              </a:p>
            </p:txBody>
          </p:sp>
        </p:grpSp>
        <p:sp>
          <p:nvSpPr>
            <p:cNvPr id="24622" name="Line 23"/>
            <p:cNvSpPr>
              <a:spLocks noChangeShapeType="1"/>
            </p:cNvSpPr>
            <p:nvPr/>
          </p:nvSpPr>
          <p:spPr bwMode="auto">
            <a:xfrm>
              <a:off x="2755" y="2185"/>
              <a:ext cx="992" cy="144"/>
            </a:xfrm>
            <a:prstGeom prst="line">
              <a:avLst/>
            </a:prstGeom>
            <a:noFill/>
            <a:ln w="12700">
              <a:solidFill>
                <a:srgbClr val="000000"/>
              </a:solidFill>
              <a:round/>
              <a:headEnd/>
              <a:tailEnd/>
            </a:ln>
          </p:spPr>
          <p:txBody>
            <a:bodyPr/>
            <a:lstStyle/>
            <a:p>
              <a:endParaRPr lang="en-US"/>
            </a:p>
          </p:txBody>
        </p:sp>
        <p:sp>
          <p:nvSpPr>
            <p:cNvPr id="24623" name="Line 24"/>
            <p:cNvSpPr>
              <a:spLocks noChangeShapeType="1"/>
            </p:cNvSpPr>
            <p:nvPr/>
          </p:nvSpPr>
          <p:spPr bwMode="auto">
            <a:xfrm>
              <a:off x="3963" y="2329"/>
              <a:ext cx="424" cy="1"/>
            </a:xfrm>
            <a:prstGeom prst="line">
              <a:avLst/>
            </a:prstGeom>
            <a:noFill/>
            <a:ln w="12700">
              <a:solidFill>
                <a:srgbClr val="000000"/>
              </a:solidFill>
              <a:round/>
              <a:headEnd/>
              <a:tailEnd/>
            </a:ln>
          </p:spPr>
          <p:txBody>
            <a:bodyPr/>
            <a:lstStyle/>
            <a:p>
              <a:endParaRPr lang="en-US"/>
            </a:p>
          </p:txBody>
        </p:sp>
        <p:grpSp>
          <p:nvGrpSpPr>
            <p:cNvPr id="24624" name="Group 34"/>
            <p:cNvGrpSpPr>
              <a:grpSpLocks/>
            </p:cNvGrpSpPr>
            <p:nvPr/>
          </p:nvGrpSpPr>
          <p:grpSpPr bwMode="auto">
            <a:xfrm>
              <a:off x="4627" y="1721"/>
              <a:ext cx="320" cy="64"/>
              <a:chOff x="4600" y="1721"/>
              <a:chExt cx="320" cy="64"/>
            </a:xfrm>
          </p:grpSpPr>
          <p:sp>
            <p:nvSpPr>
              <p:cNvPr id="24641" name="Freeform 32"/>
              <p:cNvSpPr>
                <a:spLocks/>
              </p:cNvSpPr>
              <p:nvPr/>
            </p:nvSpPr>
            <p:spPr bwMode="auto">
              <a:xfrm>
                <a:off x="4808" y="1721"/>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solidFill>
                <a:srgbClr val="000000"/>
              </a:solidFill>
              <a:ln w="9525">
                <a:noFill/>
                <a:round/>
                <a:headEnd/>
                <a:tailEnd/>
              </a:ln>
            </p:spPr>
            <p:txBody>
              <a:bodyPr/>
              <a:lstStyle/>
              <a:p>
                <a:endParaRPr lang="en-US"/>
              </a:p>
            </p:txBody>
          </p:sp>
          <p:sp>
            <p:nvSpPr>
              <p:cNvPr id="24642" name="Line 33"/>
              <p:cNvSpPr>
                <a:spLocks noChangeShapeType="1"/>
              </p:cNvSpPr>
              <p:nvPr/>
            </p:nvSpPr>
            <p:spPr bwMode="auto">
              <a:xfrm>
                <a:off x="4600" y="1753"/>
                <a:ext cx="208" cy="1"/>
              </a:xfrm>
              <a:prstGeom prst="line">
                <a:avLst/>
              </a:prstGeom>
              <a:noFill/>
              <a:ln w="12700">
                <a:solidFill>
                  <a:srgbClr val="000000"/>
                </a:solidFill>
                <a:round/>
                <a:headEnd/>
                <a:tailEnd/>
              </a:ln>
            </p:spPr>
            <p:txBody>
              <a:bodyPr/>
              <a:lstStyle/>
              <a:p>
                <a:endParaRPr lang="en-US"/>
              </a:p>
            </p:txBody>
          </p:sp>
        </p:grpSp>
        <p:grpSp>
          <p:nvGrpSpPr>
            <p:cNvPr id="24625" name="Group 37"/>
            <p:cNvGrpSpPr>
              <a:grpSpLocks/>
            </p:cNvGrpSpPr>
            <p:nvPr/>
          </p:nvGrpSpPr>
          <p:grpSpPr bwMode="auto">
            <a:xfrm>
              <a:off x="4627" y="2297"/>
              <a:ext cx="320" cy="64"/>
              <a:chOff x="4600" y="2297"/>
              <a:chExt cx="320" cy="64"/>
            </a:xfrm>
          </p:grpSpPr>
          <p:sp>
            <p:nvSpPr>
              <p:cNvPr id="24639" name="Freeform 35"/>
              <p:cNvSpPr>
                <a:spLocks/>
              </p:cNvSpPr>
              <p:nvPr/>
            </p:nvSpPr>
            <p:spPr bwMode="auto">
              <a:xfrm>
                <a:off x="4808" y="2297"/>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solidFill>
                <a:srgbClr val="000000"/>
              </a:solidFill>
              <a:ln w="9525">
                <a:noFill/>
                <a:round/>
                <a:headEnd/>
                <a:tailEnd/>
              </a:ln>
            </p:spPr>
            <p:txBody>
              <a:bodyPr/>
              <a:lstStyle/>
              <a:p>
                <a:endParaRPr lang="en-US"/>
              </a:p>
            </p:txBody>
          </p:sp>
          <p:sp>
            <p:nvSpPr>
              <p:cNvPr id="24640" name="Line 36"/>
              <p:cNvSpPr>
                <a:spLocks noChangeShapeType="1"/>
              </p:cNvSpPr>
              <p:nvPr/>
            </p:nvSpPr>
            <p:spPr bwMode="auto">
              <a:xfrm>
                <a:off x="4600" y="2329"/>
                <a:ext cx="208" cy="1"/>
              </a:xfrm>
              <a:prstGeom prst="line">
                <a:avLst/>
              </a:prstGeom>
              <a:noFill/>
              <a:ln w="12700">
                <a:solidFill>
                  <a:srgbClr val="000000"/>
                </a:solidFill>
                <a:round/>
                <a:headEnd/>
                <a:tailEnd/>
              </a:ln>
            </p:spPr>
            <p:txBody>
              <a:bodyPr/>
              <a:lstStyle/>
              <a:p>
                <a:endParaRPr lang="en-US"/>
              </a:p>
            </p:txBody>
          </p:sp>
        </p:grpSp>
        <p:sp>
          <p:nvSpPr>
            <p:cNvPr id="24626" name="Line 51"/>
            <p:cNvSpPr>
              <a:spLocks noChangeShapeType="1"/>
            </p:cNvSpPr>
            <p:nvPr/>
          </p:nvSpPr>
          <p:spPr bwMode="auto">
            <a:xfrm>
              <a:off x="811" y="1857"/>
              <a:ext cx="240" cy="1"/>
            </a:xfrm>
            <a:prstGeom prst="line">
              <a:avLst/>
            </a:prstGeom>
            <a:noFill/>
            <a:ln w="12700">
              <a:solidFill>
                <a:srgbClr val="000000"/>
              </a:solidFill>
              <a:round/>
              <a:headEnd/>
              <a:tailEnd/>
            </a:ln>
          </p:spPr>
          <p:txBody>
            <a:bodyPr/>
            <a:lstStyle/>
            <a:p>
              <a:endParaRPr lang="en-US"/>
            </a:p>
          </p:txBody>
        </p:sp>
        <p:sp>
          <p:nvSpPr>
            <p:cNvPr id="24627" name="Rectangle 68"/>
            <p:cNvSpPr>
              <a:spLocks noChangeArrowheads="1"/>
            </p:cNvSpPr>
            <p:nvPr/>
          </p:nvSpPr>
          <p:spPr bwMode="auto">
            <a:xfrm>
              <a:off x="1479" y="1781"/>
              <a:ext cx="416" cy="216"/>
            </a:xfrm>
            <a:prstGeom prst="rect">
              <a:avLst/>
            </a:prstGeom>
            <a:solidFill>
              <a:srgbClr val="FFFFFF"/>
            </a:solidFill>
            <a:ln w="12700">
              <a:solidFill>
                <a:srgbClr val="000000"/>
              </a:solidFill>
              <a:miter lim="800000"/>
              <a:headEnd/>
              <a:tailEnd/>
            </a:ln>
          </p:spPr>
          <p:txBody>
            <a:bodyPr/>
            <a:lstStyle/>
            <a:p>
              <a:endParaRPr lang="en-US"/>
            </a:p>
          </p:txBody>
        </p:sp>
        <p:sp>
          <p:nvSpPr>
            <p:cNvPr id="24628" name="Rectangle 69"/>
            <p:cNvSpPr>
              <a:spLocks noChangeArrowheads="1"/>
            </p:cNvSpPr>
            <p:nvPr/>
          </p:nvSpPr>
          <p:spPr bwMode="auto">
            <a:xfrm>
              <a:off x="1479" y="2501"/>
              <a:ext cx="416" cy="216"/>
            </a:xfrm>
            <a:prstGeom prst="rect">
              <a:avLst/>
            </a:prstGeom>
            <a:solidFill>
              <a:srgbClr val="FFFFFF"/>
            </a:solidFill>
            <a:ln w="12700">
              <a:solidFill>
                <a:srgbClr val="000000"/>
              </a:solidFill>
              <a:miter lim="800000"/>
              <a:headEnd/>
              <a:tailEnd/>
            </a:ln>
          </p:spPr>
          <p:txBody>
            <a:bodyPr/>
            <a:lstStyle/>
            <a:p>
              <a:endParaRPr lang="en-US"/>
            </a:p>
          </p:txBody>
        </p:sp>
        <p:sp>
          <p:nvSpPr>
            <p:cNvPr id="24629" name="Rectangle 70"/>
            <p:cNvSpPr>
              <a:spLocks noChangeArrowheads="1"/>
            </p:cNvSpPr>
            <p:nvPr/>
          </p:nvSpPr>
          <p:spPr bwMode="auto">
            <a:xfrm>
              <a:off x="2375" y="2093"/>
              <a:ext cx="416" cy="216"/>
            </a:xfrm>
            <a:prstGeom prst="rect">
              <a:avLst/>
            </a:prstGeom>
            <a:solidFill>
              <a:srgbClr val="FFFFFF"/>
            </a:solidFill>
            <a:ln w="12700">
              <a:solidFill>
                <a:srgbClr val="000000"/>
              </a:solidFill>
              <a:miter lim="800000"/>
              <a:headEnd/>
              <a:tailEnd/>
            </a:ln>
          </p:spPr>
          <p:txBody>
            <a:bodyPr/>
            <a:lstStyle/>
            <a:p>
              <a:endParaRPr lang="en-US"/>
            </a:p>
          </p:txBody>
        </p:sp>
        <p:sp>
          <p:nvSpPr>
            <p:cNvPr id="24630" name="Rectangle 71"/>
            <p:cNvSpPr>
              <a:spLocks noChangeArrowheads="1"/>
            </p:cNvSpPr>
            <p:nvPr/>
          </p:nvSpPr>
          <p:spPr bwMode="auto">
            <a:xfrm>
              <a:off x="2911" y="2501"/>
              <a:ext cx="416" cy="216"/>
            </a:xfrm>
            <a:prstGeom prst="rect">
              <a:avLst/>
            </a:prstGeom>
            <a:solidFill>
              <a:srgbClr val="FFFFFF"/>
            </a:solidFill>
            <a:ln w="12700">
              <a:solidFill>
                <a:srgbClr val="000000"/>
              </a:solidFill>
              <a:miter lim="800000"/>
              <a:headEnd/>
              <a:tailEnd/>
            </a:ln>
          </p:spPr>
          <p:txBody>
            <a:bodyPr/>
            <a:lstStyle/>
            <a:p>
              <a:endParaRPr lang="en-US"/>
            </a:p>
          </p:txBody>
        </p:sp>
        <p:sp>
          <p:nvSpPr>
            <p:cNvPr id="24631" name="Rectangle 72"/>
            <p:cNvSpPr>
              <a:spLocks noChangeArrowheads="1"/>
            </p:cNvSpPr>
            <p:nvPr/>
          </p:nvSpPr>
          <p:spPr bwMode="auto">
            <a:xfrm>
              <a:off x="3591" y="2221"/>
              <a:ext cx="416" cy="216"/>
            </a:xfrm>
            <a:prstGeom prst="rect">
              <a:avLst/>
            </a:prstGeom>
            <a:solidFill>
              <a:srgbClr val="FFFFFF"/>
            </a:solidFill>
            <a:ln w="12700">
              <a:solidFill>
                <a:srgbClr val="000000"/>
              </a:solidFill>
              <a:miter lim="800000"/>
              <a:headEnd/>
              <a:tailEnd/>
            </a:ln>
          </p:spPr>
          <p:txBody>
            <a:bodyPr/>
            <a:lstStyle/>
            <a:p>
              <a:endParaRPr lang="en-US"/>
            </a:p>
          </p:txBody>
        </p:sp>
        <p:sp>
          <p:nvSpPr>
            <p:cNvPr id="24632" name="Line 73"/>
            <p:cNvSpPr>
              <a:spLocks noChangeShapeType="1"/>
            </p:cNvSpPr>
            <p:nvPr/>
          </p:nvSpPr>
          <p:spPr bwMode="auto">
            <a:xfrm>
              <a:off x="3619" y="1753"/>
              <a:ext cx="792" cy="1"/>
            </a:xfrm>
            <a:prstGeom prst="line">
              <a:avLst/>
            </a:prstGeom>
            <a:noFill/>
            <a:ln w="12700">
              <a:solidFill>
                <a:srgbClr val="000000"/>
              </a:solidFill>
              <a:round/>
              <a:headEnd/>
              <a:tailEnd/>
            </a:ln>
          </p:spPr>
          <p:txBody>
            <a:bodyPr/>
            <a:lstStyle/>
            <a:p>
              <a:endParaRPr lang="en-US"/>
            </a:p>
          </p:txBody>
        </p:sp>
        <p:sp>
          <p:nvSpPr>
            <p:cNvPr id="24633" name="Rectangle 74"/>
            <p:cNvSpPr>
              <a:spLocks noChangeArrowheads="1"/>
            </p:cNvSpPr>
            <p:nvPr/>
          </p:nvSpPr>
          <p:spPr bwMode="auto">
            <a:xfrm>
              <a:off x="3279" y="1621"/>
              <a:ext cx="416" cy="216"/>
            </a:xfrm>
            <a:prstGeom prst="rect">
              <a:avLst/>
            </a:prstGeom>
            <a:solidFill>
              <a:srgbClr val="FFFFFF"/>
            </a:solidFill>
            <a:ln w="12700">
              <a:solidFill>
                <a:srgbClr val="000000"/>
              </a:solidFill>
              <a:miter lim="800000"/>
              <a:headEnd/>
              <a:tailEnd/>
            </a:ln>
          </p:spPr>
          <p:txBody>
            <a:bodyPr/>
            <a:lstStyle/>
            <a:p>
              <a:endParaRPr lang="en-US"/>
            </a:p>
          </p:txBody>
        </p:sp>
        <p:grpSp>
          <p:nvGrpSpPr>
            <p:cNvPr id="24634" name="Group 79"/>
            <p:cNvGrpSpPr>
              <a:grpSpLocks/>
            </p:cNvGrpSpPr>
            <p:nvPr/>
          </p:nvGrpSpPr>
          <p:grpSpPr bwMode="auto">
            <a:xfrm>
              <a:off x="811" y="2545"/>
              <a:ext cx="640" cy="64"/>
              <a:chOff x="784" y="2545"/>
              <a:chExt cx="640" cy="64"/>
            </a:xfrm>
          </p:grpSpPr>
          <p:grpSp>
            <p:nvGrpSpPr>
              <p:cNvPr id="24635" name="Group 77"/>
              <p:cNvGrpSpPr>
                <a:grpSpLocks/>
              </p:cNvGrpSpPr>
              <p:nvPr/>
            </p:nvGrpSpPr>
            <p:grpSpPr bwMode="auto">
              <a:xfrm>
                <a:off x="1144" y="2545"/>
                <a:ext cx="280" cy="64"/>
                <a:chOff x="1144" y="2545"/>
                <a:chExt cx="280" cy="64"/>
              </a:xfrm>
            </p:grpSpPr>
            <p:sp>
              <p:nvSpPr>
                <p:cNvPr id="24637" name="Freeform 75"/>
                <p:cNvSpPr>
                  <a:spLocks/>
                </p:cNvSpPr>
                <p:nvPr/>
              </p:nvSpPr>
              <p:spPr bwMode="auto">
                <a:xfrm>
                  <a:off x="1312" y="2545"/>
                  <a:ext cx="112" cy="64"/>
                </a:xfrm>
                <a:custGeom>
                  <a:avLst/>
                  <a:gdLst>
                    <a:gd name="T0" fmla="*/ 112 w 112"/>
                    <a:gd name="T1" fmla="*/ 32 h 64"/>
                    <a:gd name="T2" fmla="*/ 0 w 112"/>
                    <a:gd name="T3" fmla="*/ 64 h 64"/>
                    <a:gd name="T4" fmla="*/ 0 w 112"/>
                    <a:gd name="T5" fmla="*/ 32 h 64"/>
                    <a:gd name="T6" fmla="*/ 0 w 112"/>
                    <a:gd name="T7" fmla="*/ 0 h 64"/>
                    <a:gd name="T8" fmla="*/ 112 w 112"/>
                    <a:gd name="T9" fmla="*/ 32 h 64"/>
                    <a:gd name="T10" fmla="*/ 0 60000 65536"/>
                    <a:gd name="T11" fmla="*/ 0 60000 65536"/>
                    <a:gd name="T12" fmla="*/ 0 60000 65536"/>
                    <a:gd name="T13" fmla="*/ 0 60000 65536"/>
                    <a:gd name="T14" fmla="*/ 0 60000 65536"/>
                    <a:gd name="T15" fmla="*/ 0 w 112"/>
                    <a:gd name="T16" fmla="*/ 0 h 64"/>
                    <a:gd name="T17" fmla="*/ 112 w 112"/>
                    <a:gd name="T18" fmla="*/ 64 h 64"/>
                  </a:gdLst>
                  <a:ahLst/>
                  <a:cxnLst>
                    <a:cxn ang="T10">
                      <a:pos x="T0" y="T1"/>
                    </a:cxn>
                    <a:cxn ang="T11">
                      <a:pos x="T2" y="T3"/>
                    </a:cxn>
                    <a:cxn ang="T12">
                      <a:pos x="T4" y="T5"/>
                    </a:cxn>
                    <a:cxn ang="T13">
                      <a:pos x="T6" y="T7"/>
                    </a:cxn>
                    <a:cxn ang="T14">
                      <a:pos x="T8" y="T9"/>
                    </a:cxn>
                  </a:cxnLst>
                  <a:rect l="T15" t="T16" r="T17" b="T18"/>
                  <a:pathLst>
                    <a:path w="112" h="64">
                      <a:moveTo>
                        <a:pt x="112" y="32"/>
                      </a:moveTo>
                      <a:lnTo>
                        <a:pt x="0" y="64"/>
                      </a:lnTo>
                      <a:lnTo>
                        <a:pt x="0" y="32"/>
                      </a:lnTo>
                      <a:lnTo>
                        <a:pt x="0" y="0"/>
                      </a:lnTo>
                      <a:lnTo>
                        <a:pt x="112" y="32"/>
                      </a:lnTo>
                      <a:close/>
                    </a:path>
                  </a:pathLst>
                </a:custGeom>
                <a:solidFill>
                  <a:srgbClr val="000000"/>
                </a:solidFill>
                <a:ln w="9525">
                  <a:noFill/>
                  <a:round/>
                  <a:headEnd/>
                  <a:tailEnd/>
                </a:ln>
              </p:spPr>
              <p:txBody>
                <a:bodyPr/>
                <a:lstStyle/>
                <a:p>
                  <a:endParaRPr lang="en-US"/>
                </a:p>
              </p:txBody>
            </p:sp>
            <p:sp>
              <p:nvSpPr>
                <p:cNvPr id="24638" name="Line 76"/>
                <p:cNvSpPr>
                  <a:spLocks noChangeShapeType="1"/>
                </p:cNvSpPr>
                <p:nvPr/>
              </p:nvSpPr>
              <p:spPr bwMode="auto">
                <a:xfrm>
                  <a:off x="1144" y="2577"/>
                  <a:ext cx="168" cy="1"/>
                </a:xfrm>
                <a:prstGeom prst="line">
                  <a:avLst/>
                </a:prstGeom>
                <a:noFill/>
                <a:ln w="12700">
                  <a:solidFill>
                    <a:srgbClr val="000000"/>
                  </a:solidFill>
                  <a:round/>
                  <a:headEnd/>
                  <a:tailEnd/>
                </a:ln>
              </p:spPr>
              <p:txBody>
                <a:bodyPr/>
                <a:lstStyle/>
                <a:p>
                  <a:endParaRPr lang="en-US"/>
                </a:p>
              </p:txBody>
            </p:sp>
          </p:grpSp>
          <p:sp>
            <p:nvSpPr>
              <p:cNvPr id="24636" name="Line 78"/>
              <p:cNvSpPr>
                <a:spLocks noChangeShapeType="1"/>
              </p:cNvSpPr>
              <p:nvPr/>
            </p:nvSpPr>
            <p:spPr bwMode="auto">
              <a:xfrm>
                <a:off x="784" y="2577"/>
                <a:ext cx="240" cy="1"/>
              </a:xfrm>
              <a:prstGeom prst="line">
                <a:avLst/>
              </a:prstGeom>
              <a:noFill/>
              <a:ln w="12700">
                <a:solidFill>
                  <a:srgbClr val="000000"/>
                </a:solidFill>
                <a:round/>
                <a:headEnd/>
                <a:tailEnd/>
              </a:ln>
            </p:spPr>
            <p:txBody>
              <a:bodyPr/>
              <a:lstStyle/>
              <a:p>
                <a:endParaRPr lang="en-US"/>
              </a:p>
            </p:txBody>
          </p:sp>
        </p:grpSp>
      </p:grpSp>
      <p:sp>
        <p:nvSpPr>
          <p:cNvPr id="24614" name="Line 84"/>
          <p:cNvSpPr>
            <a:spLocks noChangeShapeType="1"/>
          </p:cNvSpPr>
          <p:nvPr/>
        </p:nvSpPr>
        <p:spPr bwMode="auto">
          <a:xfrm flipV="1">
            <a:off x="4562475" y="4443413"/>
            <a:ext cx="0" cy="319087"/>
          </a:xfrm>
          <a:prstGeom prst="line">
            <a:avLst/>
          </a:prstGeom>
          <a:noFill/>
          <a:ln w="9525">
            <a:solidFill>
              <a:schemeClr val="tx1"/>
            </a:solidFill>
            <a:round/>
            <a:headEnd/>
            <a:tailEnd type="triangle" w="med" len="med"/>
          </a:ln>
        </p:spPr>
        <p:txBody>
          <a:bodyPr>
            <a:spAutoFit/>
          </a:bodyPr>
          <a:lstStyle/>
          <a:p>
            <a:endParaRPr lang="en-US"/>
          </a:p>
        </p:txBody>
      </p:sp>
      <p:sp>
        <p:nvSpPr>
          <p:cNvPr id="24615" name="Text Box 85"/>
          <p:cNvSpPr txBox="1">
            <a:spLocks noChangeArrowheads="1"/>
          </p:cNvSpPr>
          <p:nvPr/>
        </p:nvSpPr>
        <p:spPr bwMode="auto">
          <a:xfrm>
            <a:off x="8005763" y="6323013"/>
            <a:ext cx="1138237" cy="274637"/>
          </a:xfrm>
          <a:prstGeom prst="rect">
            <a:avLst/>
          </a:prstGeom>
          <a:noFill/>
          <a:ln w="9525" algn="ctr">
            <a:noFill/>
            <a:prstDash val="dash"/>
            <a:miter lim="800000"/>
            <a:headEnd/>
            <a:tailEnd/>
          </a:ln>
        </p:spPr>
        <p:txBody>
          <a:bodyPr wrap="none">
            <a:spAutoFit/>
          </a:bodyPr>
          <a:lstStyle/>
          <a:p>
            <a:r>
              <a:rPr lang="en-US" sz="1200">
                <a:latin typeface="Times New Roman" pitchFamily="18" charset="0"/>
              </a:rPr>
              <a:t>(Lovejoy 2002)</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1" smtClean="0"/>
              <a:t>The Concept of Operations Strategy</a:t>
            </a:r>
            <a:br>
              <a:rPr lang="en-US" b="1" smtClean="0"/>
            </a:br>
            <a:r>
              <a:rPr lang="en-US" b="1" smtClean="0"/>
              <a:t>	</a:t>
            </a:r>
            <a:r>
              <a:rPr lang="en-US" smtClean="0"/>
              <a:t>Competitive Strategy and Operations Strategy</a:t>
            </a:r>
          </a:p>
        </p:txBody>
      </p:sp>
      <p:sp>
        <p:nvSpPr>
          <p:cNvPr id="129027" name="Rectangle 3"/>
          <p:cNvSpPr>
            <a:spLocks noGrp="1" noChangeArrowheads="1"/>
          </p:cNvSpPr>
          <p:nvPr>
            <p:ph idx="1"/>
          </p:nvPr>
        </p:nvSpPr>
        <p:spPr>
          <a:xfrm>
            <a:off x="455613" y="1057275"/>
            <a:ext cx="8229600" cy="5549900"/>
          </a:xfrm>
        </p:spPr>
        <p:txBody>
          <a:bodyPr/>
          <a:lstStyle/>
          <a:p>
            <a:pPr eaLnBrk="1" hangingPunct="1"/>
            <a:r>
              <a:rPr lang="en-US" smtClean="0"/>
              <a:t>Competitive strategy: “the search for a favorable competitive position in an industry, the fundamental arena in which competition occurs.  Competitive strategy aims to establish a profitable and sustainable position against the forces that determine industry competition…. The essence of formulating </a:t>
            </a:r>
            <a:r>
              <a:rPr lang="en-US" i="1" smtClean="0"/>
              <a:t>competitive</a:t>
            </a:r>
            <a:r>
              <a:rPr lang="en-US" smtClean="0"/>
              <a:t> strategy is relating a company to its environment.” (Porter)</a:t>
            </a:r>
          </a:p>
          <a:p>
            <a:pPr lvl="1" eaLnBrk="1" hangingPunct="1"/>
            <a:endParaRPr lang="en-US" smtClean="0"/>
          </a:p>
          <a:p>
            <a:pPr eaLnBrk="1" hangingPunct="1"/>
            <a:r>
              <a:rPr lang="en-US" smtClean="0"/>
              <a:t>Operations strategy is strategy with the brightness turned up on choosing real assets (resources) &amp; processes and building future capabilities:</a:t>
            </a:r>
          </a:p>
          <a:p>
            <a:pPr lvl="1" eaLnBrk="1" hangingPunct="1"/>
            <a:r>
              <a:rPr lang="en-US" smtClean="0"/>
              <a:t>It is less about industries and choosing a position, more about </a:t>
            </a:r>
            <a:r>
              <a:rPr lang="en-US" smtClean="0">
                <a:solidFill>
                  <a:srgbClr val="FF3300"/>
                </a:solidFill>
              </a:rPr>
              <a:t>firms </a:t>
            </a:r>
            <a:r>
              <a:rPr lang="en-US" smtClean="0"/>
              <a:t>and </a:t>
            </a:r>
            <a:r>
              <a:rPr lang="en-US" smtClean="0">
                <a:solidFill>
                  <a:srgbClr val="FF3300"/>
                </a:solidFill>
              </a:rPr>
              <a:t>delivering, </a:t>
            </a:r>
            <a:r>
              <a:rPr lang="en-US" smtClean="0"/>
              <a:t>enhancing and protecting the value proposition</a:t>
            </a:r>
          </a:p>
          <a:p>
            <a:pPr lvl="1" eaLnBrk="1" hangingPunct="1"/>
            <a:r>
              <a:rPr lang="en-US" smtClean="0"/>
              <a:t>It must specify all real assets and processes in the value chain and plan for the future being mindful of the company’s strategy, other parts of the organization, and the competition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902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12902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12902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autoUpdateAnimBg="0"/>
    </p:bldLst>
  </p:timing>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Cachon_Slide_Template</Template>
  <TotalTime>18443</TotalTime>
  <Words>9571</Words>
  <Application>Microsoft Office PowerPoint</Application>
  <PresentationFormat>On-screen Show (4:3)</PresentationFormat>
  <Paragraphs>1169</Paragraphs>
  <Slides>37</Slides>
  <Notes>37</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37</vt:i4>
      </vt:variant>
    </vt:vector>
  </HeadingPairs>
  <TitlesOfParts>
    <vt:vector size="40" baseType="lpstr">
      <vt:lpstr>Cachon_Slide_Template</vt:lpstr>
      <vt:lpstr>Office Theme</vt:lpstr>
      <vt:lpstr>Document</vt:lpstr>
      <vt:lpstr>Operations Strategy</vt:lpstr>
      <vt:lpstr>Slide 2</vt:lpstr>
      <vt:lpstr>“Route to the top” of CEOs of S&amp;P 500 companies</vt:lpstr>
      <vt:lpstr>What do operations leaders do?  &amp; Course content</vt:lpstr>
      <vt:lpstr>How do operations leaders create value?</vt:lpstr>
      <vt:lpstr>Goals &amp; Approach of this course</vt:lpstr>
      <vt:lpstr>Contact Information</vt:lpstr>
      <vt:lpstr>What is Operations? </vt:lpstr>
      <vt:lpstr>The Concept of Operations Strategy  Competitive Strategy and Operations Strategy</vt:lpstr>
      <vt:lpstr>What is operations management? (Redux?)</vt:lpstr>
      <vt:lpstr>Slide 11</vt:lpstr>
      <vt:lpstr>Will it work?</vt:lpstr>
      <vt:lpstr>Operations Management and Operations Strategy</vt:lpstr>
      <vt:lpstr>A definition of operations strategy  &amp; Principle of value maximization</vt:lpstr>
      <vt:lpstr>Slide 15</vt:lpstr>
      <vt:lpstr>Operations Strategy</vt:lpstr>
      <vt:lpstr>VCAP Framework and key decisions of operations strategy</vt:lpstr>
      <vt:lpstr>Michelin’s Global Operations</vt:lpstr>
      <vt:lpstr>Renault’s Global Network</vt:lpstr>
      <vt:lpstr>To execute a strategy, you need a map to describe it</vt:lpstr>
      <vt:lpstr>How to describe the strategic role of operations?  The “Four Stages” classification</vt:lpstr>
      <vt:lpstr>How to describe an operations strategy?    Use VCAP Framework</vt:lpstr>
      <vt:lpstr>A service example: Retail Banking </vt:lpstr>
      <vt:lpstr>VCAP framework and Principle of alignment</vt:lpstr>
      <vt:lpstr>Tool to Tailor Operations:  Strategic Operational Audit</vt:lpstr>
      <vt:lpstr>Tool to Tailor Operations:   A balanced scorecard map</vt:lpstr>
      <vt:lpstr>Slide 27</vt:lpstr>
      <vt:lpstr>Slide 28</vt:lpstr>
      <vt:lpstr>Description of operations strategy of a Swiss watch maker in the late 1970s, contrasted with Japan’s Seiko</vt:lpstr>
      <vt:lpstr>Nicholas Hayek (you) must determine a strategy to “improve the situation.”  How do you start?  What questions do you ask?</vt:lpstr>
      <vt:lpstr>Summarizing the new operations strategy for Swiss watch makers</vt:lpstr>
      <vt:lpstr>Slide 32</vt:lpstr>
      <vt:lpstr>Swatch’s new strategy also emphasized innovation capability</vt:lpstr>
      <vt:lpstr>Swatch: Dynamics in Competency Space</vt:lpstr>
      <vt:lpstr>Learning Points:   Mini-case 1: Swiss Watch Industry</vt:lpstr>
      <vt:lpstr>Kura, Japan</vt:lpstr>
      <vt:lpstr>Learning Points:   Concept and Framework</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Strategy</dc:title>
  <dc:creator>Jan Van Mieghem</dc:creator>
  <cp:lastModifiedBy>Jan A. Van Mieghem</cp:lastModifiedBy>
  <cp:revision>1302</cp:revision>
  <cp:lastPrinted>1999-09-27T17:55:50Z</cp:lastPrinted>
  <dcterms:created xsi:type="dcterms:W3CDTF">1998-09-22T23:11:58Z</dcterms:created>
  <dcterms:modified xsi:type="dcterms:W3CDTF">2011-01-07T00:05:49Z</dcterms:modified>
</cp:coreProperties>
</file>